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TIP_Background%20and%20Process.WHO.BETA_trans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TIP_Background%20and%20Process.WHO.BETA_transl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'Dashboard_5ta encuesta (2)'!$B$140:$B$144</c:f>
              <c:strCache>
                <c:ptCount val="5"/>
                <c:pt idx="0">
                  <c:v>Limitación de insumos para el diagnóstico de EPV</c:v>
                </c:pt>
                <c:pt idx="1">
                  <c:v>Redución de lugares de toma de muestras</c:v>
                </c:pt>
                <c:pt idx="2">
                  <c:v>Paralización de envío de muestras</c:v>
                </c:pt>
                <c:pt idx="3">
                  <c:v>Limitación de recursos humanos</c:v>
                </c:pt>
                <c:pt idx="4">
                  <c:v>Priorización del diagnóstico de casos de COVID-19</c:v>
                </c:pt>
              </c:strCache>
            </c:strRef>
          </c:cat>
          <c:val>
            <c:numRef>
              <c:f>'Dashboard_5ta encuesta (2)'!$C$140:$C$144</c:f>
              <c:numCache>
                <c:formatCode>0%</c:formatCode>
                <c:ptCount val="5"/>
                <c:pt idx="0">
                  <c:v>0.16666666666666666</c:v>
                </c:pt>
                <c:pt idx="1">
                  <c:v>0.25</c:v>
                </c:pt>
                <c:pt idx="2">
                  <c:v>0.33333333333333331</c:v>
                </c:pt>
                <c:pt idx="3">
                  <c:v>0.58333333333333337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7-40C9-8F57-BC44F701FC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95091375"/>
        <c:axId val="1397749823"/>
      </c:barChart>
      <c:catAx>
        <c:axId val="139509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7749823"/>
        <c:crosses val="autoZero"/>
        <c:auto val="1"/>
        <c:lblAlgn val="ctr"/>
        <c:lblOffset val="100"/>
        <c:noMultiLvlLbl val="0"/>
      </c:catAx>
      <c:valAx>
        <c:axId val="1397749823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09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'Dashboard_5ta encuesta (2)'!$A$110:$A$115</c:f>
              <c:strCache>
                <c:ptCount val="6"/>
                <c:pt idx="0">
                  <c:v>Reducción en la toma de muestras</c:v>
                </c:pt>
                <c:pt idx="1">
                  <c:v>Paralización en el envio de muestras </c:v>
                </c:pt>
                <c:pt idx="2">
                  <c:v>Menos investigaciones de campo</c:v>
                </c:pt>
                <c:pt idx="3">
                  <c:v>Priorización de la notificación de casos de COVID-19</c:v>
                </c:pt>
                <c:pt idx="4">
                  <c:v>Recursos humanos limitados</c:v>
                </c:pt>
                <c:pt idx="5">
                  <c:v>Disminución de la notificación</c:v>
                </c:pt>
              </c:strCache>
            </c:strRef>
          </c:cat>
          <c:val>
            <c:numRef>
              <c:f>'Dashboard_5ta encuesta (2)'!$B$110:$B$115</c:f>
              <c:numCache>
                <c:formatCode>0%</c:formatCode>
                <c:ptCount val="6"/>
                <c:pt idx="0">
                  <c:v>0.17647058823529413</c:v>
                </c:pt>
                <c:pt idx="1">
                  <c:v>0.29411764705882354</c:v>
                </c:pt>
                <c:pt idx="2">
                  <c:v>0.47058823529411764</c:v>
                </c:pt>
                <c:pt idx="3">
                  <c:v>0.52941176470588236</c:v>
                </c:pt>
                <c:pt idx="4">
                  <c:v>0.58823529411764708</c:v>
                </c:pt>
                <c:pt idx="5">
                  <c:v>0.76470588235294112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2F-4FA6-B71E-E2483D3C23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5091375"/>
        <c:axId val="1397749823"/>
      </c:barChart>
      <c:catAx>
        <c:axId val="139509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7749823"/>
        <c:crosses val="autoZero"/>
        <c:auto val="1"/>
        <c:lblAlgn val="ctr"/>
        <c:lblOffset val="100"/>
        <c:noMultiLvlLbl val="0"/>
      </c:catAx>
      <c:valAx>
        <c:axId val="1397749823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09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2AB0-5AE0-448F-8BCA-5CC513332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6BD7F-B69B-4060-B1D5-FC7A96754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7344F-BACE-4542-91A9-8AD81566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8A467-E60C-471F-9FDC-BFB00A27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50538-577B-418D-A14B-6AA77449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6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3D2A-EF40-44AB-A3D2-D2F8D1EC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F13C5-A76D-44DE-8E67-3FFBE2BD6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A8E63-2E4F-4C23-9A5E-FE9354DA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EBBA9-CC3E-455A-8C59-165BA18E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E53A-FEB0-461D-AD9C-664A5DEC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51841-E8A7-4D72-8C42-E16539A93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04D1D-98FB-4095-A6AC-9D17F86F9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9307-6557-47D6-B02D-E0F7828E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54C7-9ED9-49D6-8F4E-20DEBDD8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BF55-1338-4470-A14D-2936F6BC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5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E968-DC87-413F-80D3-24FE06AE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59EC3-21A8-46DF-B39B-1D7F0169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7EC5C-DED8-4EFE-83F0-D0A8B2B6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6B711-CF60-4564-875B-F56A6871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23C2-1B51-40A3-87B6-E34A8279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4715-D205-4AEB-9356-439C83E3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4DAF7-0E40-41F3-BB25-6769E9F3C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A10D-6383-423C-8308-738CF34C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3F6D0-0637-40AB-9BEE-B6332BD2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D7C0D-7A44-4115-A583-49F8985B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6FE6-F899-4151-9461-389C2303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BD54C-54E7-4073-9139-AD8833F1E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3B8A3-1BC5-47F3-BE44-9DC8813AD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8E1D6-9768-40B2-8621-E9CBEFA3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24223-91B7-462C-A09B-7117A25C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ABFEA-40FD-4613-A512-B2B50B19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001F-229D-45DE-ABDD-14C8B8AF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BBB99-3EA4-4939-9A4A-95FD8F472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BE062-87F1-43E9-9C62-489FEB7EB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9F1E4-A078-4154-8142-CDB03C7BC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BF70A-8396-4A9E-B04D-68FF3FADD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9D142-07DB-4FF8-8506-03D322AA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315E65-B7D6-415D-9BED-61B0A128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A408F-30FD-4378-9687-F48D5147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274F-B970-4926-98E8-85A7A825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D5F29-1355-4593-A355-0D75FD30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6A789-5047-40C2-8B61-88726D16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07A86-98F0-46B5-AFDA-FB473861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A206C-DFF8-40AC-A8E6-E6B88C2F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0637A-3546-4FAD-BC46-8EBA9B5D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ADFE-7F71-483A-9BEF-20541A34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1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2EC1-F649-4D5D-ABCD-E30BE7BC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C870-C624-4656-A777-2FB796399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3BD6E-DE87-4067-95D6-E77F865D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BFBCB-AF1C-492A-99B1-CD24654C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2E92B-2BA1-4C53-BB4D-8226AF96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FC0E2-AE12-49A9-BB36-A5B4A6C7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7B36-8A98-48AC-992C-D7679429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9F39E-DB59-46BF-AC03-51B7E4728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4807E-36FF-49D6-BFC9-007A95DC3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E1974-B05F-4B8E-AD7E-B4B711A0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06273-4D7A-4064-839F-4593C178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CAD20-9C3E-4740-A458-01130512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D29ED-B31E-4CC8-8694-80B17097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1E249-B75D-4736-8FF9-0F595B79E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1F71-D8CD-487B-9DE1-A3EBDDE98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197-7DA3-4EAC-9A65-E596A60AC87E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E970D-0B72-4E47-BBB4-D12B726D2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C02BB-F032-4682-8F4C-8B0AF8E64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90DC-8B52-46C2-9DC7-CFDE714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ho.org/es/documentos/resumen-situacion-programas-nacionales-inmunizacion-durante-pandemia-covid-19-julio-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16">
            <a:extLst>
              <a:ext uri="{FF2B5EF4-FFF2-40B4-BE49-F238E27FC236}">
                <a16:creationId xmlns:a16="http://schemas.microsoft.com/office/drawing/2014/main" id="{42EA5E6B-21E6-4BC1-B0FC-2FEAEB530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556472"/>
              </p:ext>
            </p:extLst>
          </p:nvPr>
        </p:nvGraphicFramePr>
        <p:xfrm>
          <a:off x="6536326" y="1017806"/>
          <a:ext cx="5213373" cy="5140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15">
            <a:extLst>
              <a:ext uri="{FF2B5EF4-FFF2-40B4-BE49-F238E27FC236}">
                <a16:creationId xmlns:a16="http://schemas.microsoft.com/office/drawing/2014/main" id="{299F4EDE-612C-4403-8CB0-4983A21949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777778"/>
              </p:ext>
            </p:extLst>
          </p:nvPr>
        </p:nvGraphicFramePr>
        <p:xfrm>
          <a:off x="300836" y="976276"/>
          <a:ext cx="5072957" cy="5140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A51524B-1192-4D68-8E7C-D6B1102838B8}"/>
              </a:ext>
            </a:extLst>
          </p:cNvPr>
          <p:cNvSpPr txBox="1"/>
          <p:nvPr/>
        </p:nvSpPr>
        <p:spPr>
          <a:xfrm>
            <a:off x="201673" y="149751"/>
            <a:ext cx="1093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Razones reportadas que repercuten en la vigilancia epidemiológica y vigilancia por laboratorio de las enfermedades prevenibles por vacunación (EPV) en países seleccionados de las Américas,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1FB521-FA03-4D48-B08D-1A6A5120A8B5}"/>
              </a:ext>
            </a:extLst>
          </p:cNvPr>
          <p:cNvSpPr txBox="1"/>
          <p:nvPr/>
        </p:nvSpPr>
        <p:spPr>
          <a:xfrm>
            <a:off x="357512" y="6380447"/>
            <a:ext cx="11577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50" i="1" dirty="0"/>
              <a:t>Fuente</a:t>
            </a:r>
            <a:r>
              <a:rPr lang="es-419" sz="1050" dirty="0"/>
              <a:t>: </a:t>
            </a:r>
            <a:r>
              <a:rPr lang="es-419" sz="1050" dirty="0">
                <a:hlinkClick r:id="rId4"/>
              </a:rPr>
              <a:t>Resumen de la situación de los Programas Nacionales de Inmunización durante la pandemia de COVID-19</a:t>
            </a:r>
            <a:endParaRPr lang="es-419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976178-7C75-433B-B2A4-B1175FECB2DE}"/>
              </a:ext>
            </a:extLst>
          </p:cNvPr>
          <p:cNvSpPr txBox="1"/>
          <p:nvPr/>
        </p:nvSpPr>
        <p:spPr>
          <a:xfrm>
            <a:off x="4847007" y="3451340"/>
            <a:ext cx="13269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419"/>
              <a:t>N=17 países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24BBA4-1A39-47B0-9190-1E103CC3CED4}"/>
              </a:ext>
            </a:extLst>
          </p:cNvPr>
          <p:cNvSpPr txBox="1"/>
          <p:nvPr/>
        </p:nvSpPr>
        <p:spPr>
          <a:xfrm>
            <a:off x="10691823" y="3356233"/>
            <a:ext cx="13927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419"/>
              <a:t>N=12 países</a:t>
            </a:r>
          </a:p>
        </p:txBody>
      </p:sp>
    </p:spTree>
    <p:extLst>
      <p:ext uri="{BB962C8B-B14F-4D97-AF65-F5344CB8AC3E}">
        <p14:creationId xmlns:p14="http://schemas.microsoft.com/office/powerpoint/2010/main" val="379129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0970A8-7DBA-4204-A615-21E5B8AF5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3EBCCC-134A-4E4A-B747-10DFDDA76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0B408A-076C-4AB9-BFB4-5C745B2716E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2020-08-06T20:23:26Z</dcterms:created>
  <dcterms:modified xsi:type="dcterms:W3CDTF">2020-08-07T16:50:25Z</dcterms:modified>
</cp:coreProperties>
</file>