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09185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https://paho-my.sharepoint.com/personal/reyglori_paho_org/Documents/Documents-ADMIN&#8217;s%20MacBook%20Pro/1.%20Sara%20Rub%20LN/Genotipos/Rubella%20genotypes%202012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96-48C5-880B-7E995C80DBCA}"/>
              </c:ext>
            </c:extLst>
          </c:dPt>
          <c:dPt>
            <c:idx val="1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96-48C5-880B-7E995C80DBCA}"/>
              </c:ext>
            </c:extLst>
          </c:dPt>
          <c:dPt>
            <c:idx val="2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96-48C5-880B-7E995C80DBCA}"/>
              </c:ext>
            </c:extLst>
          </c:dPt>
          <c:dPt>
            <c:idx val="3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96-48C5-880B-7E995C80DBCA}"/>
              </c:ext>
            </c:extLst>
          </c:dPt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96-48C5-880B-7E995C80DB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Sheet1!$A$11:$A$14</c:f>
              <c:strCache>
                <c:ptCount val="4"/>
                <c:pt idx="0">
                  <c:v>1E</c:v>
                </c:pt>
                <c:pt idx="1">
                  <c:v>1J</c:v>
                </c:pt>
                <c:pt idx="2">
                  <c:v>1G</c:v>
                </c:pt>
                <c:pt idx="3">
                  <c:v>2B</c:v>
                </c:pt>
              </c:strCache>
            </c:strRef>
          </c:cat>
          <c:val>
            <c:numRef>
              <c:f>Sheet1!$B$11:$B$14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96-48C5-880B-7E995C80DB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1104941175297282"/>
          <c:y val="1.8445486084551009E-2"/>
          <c:w val="0.51498740571223689"/>
          <c:h val="6.3032970459142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48C1A-D250-4407-8BF6-96327E067C6B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A5796-A328-4D56-B107-14DCBB01E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Note: During this period, 7 countries have confirmed 61 rubella cases and 2 countries confirmed 15 CRS cases.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75FA71-D952-4574-BF3A-4436955ECA1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0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24AF8-2217-43C6-9AED-158125FD1B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F06CAE-E3D1-45AC-8689-31051C422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B12060-7091-4E05-9815-6A9169D6C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A48BC7-97AD-46B4-854F-7798F3573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DCA67-123A-4F1D-B854-09F734BFC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E79A-A1EA-4AEE-89E9-D5B95D627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85633-BC6B-43CD-9E68-742D2E4B6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27389-8712-4E9D-BFCD-4341CEC2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48FF1-AC7A-4E2C-A6EB-824658101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8A60A-9582-4612-9A23-02BB2EDD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5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499F35-007E-4090-9D48-C61468D3BD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BBEF2-53FA-4A83-9468-39AFE1FCFB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28C11-ED47-4F9A-8CF3-7F49AB092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70F37-DD06-4E4F-BFA0-6CF50BC59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A61A5-8F37-4CFC-A5D0-4E214088F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41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38419" y="6356350"/>
            <a:ext cx="2743121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859" y="6356350"/>
            <a:ext cx="4114284" cy="365125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914217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Roboto Regular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838419" y="611654"/>
            <a:ext cx="10515163" cy="858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ctr">
              <a:defRPr sz="3800" b="1">
                <a:solidFill>
                  <a:srgbClr val="00AAF0"/>
                </a:solidFill>
              </a:defRPr>
            </a:lvl1pPr>
          </a:lstStyle>
          <a:p>
            <a:pPr lvl="0"/>
            <a:r>
              <a:rPr lang="en-US" altLang="x-none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664197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BE9A1-49E2-46CE-B9B3-06330592A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C7259-1CC5-4B3C-8548-C4438D0A2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79CC1E-EF62-419F-BFF9-3FA61B7F4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C31234-DF4F-4AE2-B8C7-FD7304F78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C592-6C24-4108-A01D-54A6FD90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11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33BFD-D251-4D1E-9A70-65B00ADB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C5C2D-0395-4400-9FBF-11E3E9EC4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FD1C6-2A5B-43F6-86DD-33CD7C10E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46E02-96B7-4679-92A3-4C3EC7516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1DF1E-6C6C-402D-BE52-7658E403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18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D7E74-E0F5-4B51-9BCD-AE0209CD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B4B05-9A51-4908-A634-A2052BBE0E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CBECA9-B6C5-4A92-AAF9-03BC26014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A059D-BE33-4A65-B17B-D2D3459F5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366084-A068-4BE8-A5CF-9527346DC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B19307-7387-4958-91F2-45458D99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2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FA3D0-9D33-4C65-9B10-884290106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92607-78F2-4E13-96A4-EB2ACF03B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6589F-D3CF-421E-99D3-9B076D2F6A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02F477-C1F3-4265-B96D-381635B95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4832E0-7C64-4F58-A16E-2A59288CA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E77912-E1A9-4FAB-BCE7-2F72312C4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D605BB-C5A5-4B6F-B192-6E2F263AD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A0167-09EC-4C80-A2AA-3E8E5A055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18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1FA4-BDA5-4662-BC10-F40F10621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D94DB-4F9F-4644-9DC7-AF720EBF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0A1FC-C338-4CAE-9225-68E44C6A5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E3A309-FFE9-4FE1-8F9C-FC93523C7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93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C6BF2-CBC9-43A4-83A6-D165A241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3A239-CAD3-4B5F-BDA3-575109C9E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A30315-CE24-422A-A3F0-8CB4DB7C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3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C8C65-DCC0-43FD-A0AD-DC20127B4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38AC5-EE1E-43CC-9A6C-12715ABBA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6D5817-7785-41CC-8207-B51C19F64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F7EAA-2B2E-4BB9-BC21-412E454A4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AB958-CCF9-475A-B2CE-1C5966DD2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D4C997-383B-4CAC-B21A-B85F87721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16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DB14A-535D-4FEE-8BAB-0D4A84E0A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6A90C-5ADA-4C5A-AFDB-A7F0C6D75C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B90643-0B7E-43B7-9770-47228D44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156E1-F4B5-4ECC-B9BE-80B8F2420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384EF-2DD1-4515-8658-A830E9B84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C6F2A9-B712-4AD8-A38A-805932DE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64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55DF76-A8CB-4C2C-9B97-A0318F43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65965-077A-4563-A2FE-1481AD1DA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FDC3-A7B5-4351-B32D-B1BAE3658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9DBB3-7DD0-4FC1-B6CA-620E3C720424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240A4D-6634-407D-9B23-42A6795BB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D0777-3461-437C-AF9C-7F8A79864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6BA5-2734-4E49-BEFF-326EB8365D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2BAD2-41DC-481D-BF71-BB04B87D3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320505"/>
            <a:ext cx="10515163" cy="858380"/>
          </a:xfrm>
        </p:spPr>
        <p:txBody>
          <a:bodyPr>
            <a:noAutofit/>
          </a:bodyPr>
          <a:lstStyle/>
          <a:p>
            <a:r>
              <a:rPr lang="es-419" sz="3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Identificación de genotipos de rubeola por país y año. </a:t>
            </a:r>
            <a:br>
              <a:rPr lang="es-419" sz="3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s-419" sz="3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Las Américas 2012 - 2019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ADF85E9-FBD0-482C-A1D4-1EC2DF9F8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498247"/>
              </p:ext>
            </p:extLst>
          </p:nvPr>
        </p:nvGraphicFramePr>
        <p:xfrm>
          <a:off x="7289321" y="2028497"/>
          <a:ext cx="5165437" cy="4475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1EEDEC7-CCD4-49A1-8F43-6841235CF6DE}"/>
              </a:ext>
            </a:extLst>
          </p:cNvPr>
          <p:cNvSpPr txBox="1"/>
          <p:nvPr/>
        </p:nvSpPr>
        <p:spPr>
          <a:xfrm rot="10800000" flipH="1" flipV="1">
            <a:off x="1277938" y="5517854"/>
            <a:ext cx="4695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1200" dirty="0">
                <a:solidFill>
                  <a:schemeClr val="accent1"/>
                </a:solidFill>
              </a:rPr>
              <a:t>Fuente:  </a:t>
            </a:r>
            <a:r>
              <a:rPr lang="es-419" sz="1200" i="1" dirty="0">
                <a:solidFill>
                  <a:schemeClr val="accent1"/>
                </a:solidFill>
              </a:rPr>
              <a:t>RubeNS</a:t>
            </a:r>
            <a:r>
              <a:rPr lang="es-419" sz="1200" dirty="0">
                <a:solidFill>
                  <a:schemeClr val="accent1"/>
                </a:solidFill>
              </a:rPr>
              <a:t> y reporte de país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69AE29C-BCF2-4240-A7FA-0271A509DB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352798"/>
              </p:ext>
            </p:extLst>
          </p:nvPr>
        </p:nvGraphicFramePr>
        <p:xfrm>
          <a:off x="1277938" y="1785938"/>
          <a:ext cx="6629400" cy="239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5" imgW="4444957" imgH="1593911" progId="Excel.Sheet.12">
                  <p:embed/>
                </p:oleObj>
              </mc:Choice>
              <mc:Fallback>
                <p:oleObj name="Worksheet" r:id="rId5" imgW="4444957" imgH="1593911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69AE29C-BCF2-4240-A7FA-0271A509DBB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77938" y="1785938"/>
                        <a:ext cx="6629400" cy="2395537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0314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B12427-BA79-4C41-B3B2-9643606C79C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98DA2B-D347-4558-B275-9B612A8D055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3CA1227-32C8-4ABF-9035-4EBEF8D294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48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Microsoft Excel Worksheet</vt:lpstr>
      <vt:lpstr>Identificación de genotipos de rubeola por país y año.  Las Américas 2012 - 2019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Identificación de genotipos de rubeola por país y año.  Las Américas 2012 - 2019</dc:title>
  <dc:creator>Bravo, Ms. Pamela (WDC)</dc:creator>
  <cp:lastModifiedBy>Pacis, Ms. Carmelita Lucia (WDC)</cp:lastModifiedBy>
  <cp:revision>8</cp:revision>
  <dcterms:created xsi:type="dcterms:W3CDTF">2020-08-12T23:15:43Z</dcterms:created>
  <dcterms:modified xsi:type="dcterms:W3CDTF">2020-08-14T16:43:31Z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