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0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</c:v>
                </c:pt>
              </c:strCache>
            </c:strRef>
          </c:tx>
          <c:spPr>
            <a:solidFill>
              <a:srgbClr val="3195D2"/>
            </a:solidFill>
            <a:ln>
              <a:noFill/>
            </a:ln>
            <a:effectLst/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199174</c:v>
                </c:pt>
                <c:pt idx="1">
                  <c:v>195620</c:v>
                </c:pt>
                <c:pt idx="2">
                  <c:v>108004</c:v>
                </c:pt>
                <c:pt idx="3">
                  <c:v>171178</c:v>
                </c:pt>
                <c:pt idx="4">
                  <c:v>73914</c:v>
                </c:pt>
                <c:pt idx="5">
                  <c:v>52758</c:v>
                </c:pt>
                <c:pt idx="6">
                  <c:v>36269</c:v>
                </c:pt>
                <c:pt idx="7">
                  <c:v>72603</c:v>
                </c:pt>
                <c:pt idx="8">
                  <c:v>125426</c:v>
                </c:pt>
                <c:pt idx="9">
                  <c:v>618152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6-4360-92E4-01F9E6A0B6F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SEAR</c:v>
                </c:pt>
              </c:strCache>
            </c:strRef>
          </c:tx>
          <c:spPr>
            <a:solidFill>
              <a:srgbClr val="E74D3D"/>
            </a:solidFill>
            <a:ln>
              <a:noFill/>
            </a:ln>
            <a:effectLst/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54228</c:v>
                </c:pt>
                <c:pt idx="1">
                  <c:v>69546</c:v>
                </c:pt>
                <c:pt idx="2">
                  <c:v>31582</c:v>
                </c:pt>
                <c:pt idx="3">
                  <c:v>24564</c:v>
                </c:pt>
                <c:pt idx="4">
                  <c:v>42899</c:v>
                </c:pt>
                <c:pt idx="5">
                  <c:v>48888</c:v>
                </c:pt>
                <c:pt idx="6">
                  <c:v>27530</c:v>
                </c:pt>
                <c:pt idx="7">
                  <c:v>28474</c:v>
                </c:pt>
                <c:pt idx="8">
                  <c:v>34741</c:v>
                </c:pt>
                <c:pt idx="9">
                  <c:v>29239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56-4360-92E4-01F9E6A0B6F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EMR</c:v>
                </c:pt>
              </c:strCache>
            </c:strRef>
          </c:tx>
          <c:spPr>
            <a:solidFill>
              <a:srgbClr val="42B769"/>
            </a:solidFill>
            <a:ln>
              <a:noFill/>
            </a:ln>
            <a:effectLst/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10072</c:v>
                </c:pt>
                <c:pt idx="1">
                  <c:v>34667</c:v>
                </c:pt>
                <c:pt idx="2">
                  <c:v>34504</c:v>
                </c:pt>
                <c:pt idx="3">
                  <c:v>20884</c:v>
                </c:pt>
                <c:pt idx="4">
                  <c:v>18080</c:v>
                </c:pt>
                <c:pt idx="5">
                  <c:v>21418</c:v>
                </c:pt>
                <c:pt idx="6">
                  <c:v>6275</c:v>
                </c:pt>
                <c:pt idx="7">
                  <c:v>36434</c:v>
                </c:pt>
                <c:pt idx="8">
                  <c:v>64764</c:v>
                </c:pt>
                <c:pt idx="9">
                  <c:v>18586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56-4360-92E4-01F9E6A0B6F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AMR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247</c:v>
                </c:pt>
                <c:pt idx="1">
                  <c:v>1348</c:v>
                </c:pt>
                <c:pt idx="2">
                  <c:v>143</c:v>
                </c:pt>
                <c:pt idx="3">
                  <c:v>491</c:v>
                </c:pt>
                <c:pt idx="4">
                  <c:v>1966</c:v>
                </c:pt>
                <c:pt idx="5">
                  <c:v>611</c:v>
                </c:pt>
                <c:pt idx="6">
                  <c:v>97</c:v>
                </c:pt>
                <c:pt idx="7">
                  <c:v>895</c:v>
                </c:pt>
                <c:pt idx="8">
                  <c:v>16714</c:v>
                </c:pt>
                <c:pt idx="9">
                  <c:v>19248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56-4360-92E4-01F9E6A0B6F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WPR</c:v>
                </c:pt>
              </c:strCache>
            </c:strRef>
          </c:tx>
          <c:spPr>
            <a:solidFill>
              <a:srgbClr val="F1C314"/>
            </a:solidFill>
            <a:ln>
              <a:noFill/>
            </a:ln>
            <a:effectLst/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Sheet1!$B$6:$K$6</c:f>
              <c:numCache>
                <c:formatCode>General</c:formatCode>
                <c:ptCount val="10"/>
                <c:pt idx="0">
                  <c:v>49460</c:v>
                </c:pt>
                <c:pt idx="1">
                  <c:v>21050</c:v>
                </c:pt>
                <c:pt idx="2">
                  <c:v>10764</c:v>
                </c:pt>
                <c:pt idx="3">
                  <c:v>31844</c:v>
                </c:pt>
                <c:pt idx="4">
                  <c:v>131043</c:v>
                </c:pt>
                <c:pt idx="5">
                  <c:v>65176</c:v>
                </c:pt>
                <c:pt idx="6">
                  <c:v>57879</c:v>
                </c:pt>
                <c:pt idx="7">
                  <c:v>10695</c:v>
                </c:pt>
                <c:pt idx="8">
                  <c:v>29503</c:v>
                </c:pt>
                <c:pt idx="9">
                  <c:v>78483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56-4360-92E4-01F9E6A0B6F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EUR</c:v>
                </c:pt>
              </c:strCache>
            </c:strRef>
          </c:tx>
          <c:spPr>
            <a:solidFill>
              <a:srgbClr val="E77F22"/>
            </a:solidFill>
            <a:ln>
              <a:noFill/>
            </a:ln>
            <a:effectLst/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Sheet1!$B$7:$K$7</c:f>
              <c:numCache>
                <c:formatCode>General</c:formatCode>
                <c:ptCount val="10"/>
                <c:pt idx="0">
                  <c:v>30625</c:v>
                </c:pt>
                <c:pt idx="1">
                  <c:v>37101</c:v>
                </c:pt>
                <c:pt idx="2">
                  <c:v>27379</c:v>
                </c:pt>
                <c:pt idx="3">
                  <c:v>26346</c:v>
                </c:pt>
                <c:pt idx="4">
                  <c:v>14176</c:v>
                </c:pt>
                <c:pt idx="5">
                  <c:v>25965</c:v>
                </c:pt>
                <c:pt idx="6">
                  <c:v>4363</c:v>
                </c:pt>
                <c:pt idx="7">
                  <c:v>24356</c:v>
                </c:pt>
                <c:pt idx="8">
                  <c:v>89148</c:v>
                </c:pt>
                <c:pt idx="9">
                  <c:v>98832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56-4360-92E4-01F9E6A0B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22165816"/>
        <c:axId val="222791544"/>
      </c:barChart>
      <c:lineChart>
        <c:grouping val="standard"/>
        <c:varyColors val="0"/>
        <c:ser>
          <c:idx val="6"/>
          <c:order val="6"/>
          <c:tx>
            <c:strRef>
              <c:f>Sheet1!$A$8</c:f>
              <c:strCache>
                <c:ptCount val="1"/>
                <c:pt idx="0">
                  <c:v>MCV1</c:v>
                </c:pt>
              </c:strCache>
            </c:strRef>
          </c:tx>
          <c:spPr>
            <a:ln w="28575" cap="rnd">
              <a:solidFill>
                <a:srgbClr val="A42214"/>
              </a:solidFill>
              <a:round/>
            </a:ln>
            <a:effectLst/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Sheet1!$B$8:$K$8</c:f>
              <c:numCache>
                <c:formatCode>General</c:formatCode>
                <c:ptCount val="10"/>
                <c:pt idx="0">
                  <c:v>84</c:v>
                </c:pt>
                <c:pt idx="1">
                  <c:v>85</c:v>
                </c:pt>
                <c:pt idx="2">
                  <c:v>84</c:v>
                </c:pt>
                <c:pt idx="3">
                  <c:v>84</c:v>
                </c:pt>
                <c:pt idx="4">
                  <c:v>84</c:v>
                </c:pt>
                <c:pt idx="5">
                  <c:v>85</c:v>
                </c:pt>
                <c:pt idx="6">
                  <c:v>85</c:v>
                </c:pt>
                <c:pt idx="7">
                  <c:v>85</c:v>
                </c:pt>
                <c:pt idx="8">
                  <c:v>85</c:v>
                </c:pt>
                <c:pt idx="9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C56-4360-92E4-01F9E6A0B6F0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MCV2</c:v>
                </c:pt>
              </c:strCache>
            </c:strRef>
          </c:tx>
          <c:spPr>
            <a:ln w="28575" cap="rnd">
              <a:solidFill>
                <a:srgbClr val="A42214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Sheet1!$B$9:$K$9</c:f>
              <c:numCache>
                <c:formatCode>General</c:formatCode>
                <c:ptCount val="10"/>
                <c:pt idx="0">
                  <c:v>42</c:v>
                </c:pt>
                <c:pt idx="1">
                  <c:v>48</c:v>
                </c:pt>
                <c:pt idx="2">
                  <c:v>51</c:v>
                </c:pt>
                <c:pt idx="3">
                  <c:v>56</c:v>
                </c:pt>
                <c:pt idx="4">
                  <c:v>59</c:v>
                </c:pt>
                <c:pt idx="5">
                  <c:v>63</c:v>
                </c:pt>
                <c:pt idx="6">
                  <c:v>67</c:v>
                </c:pt>
                <c:pt idx="7">
                  <c:v>68</c:v>
                </c:pt>
                <c:pt idx="8">
                  <c:v>69</c:v>
                </c:pt>
                <c:pt idx="9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C56-4360-92E4-01F9E6A0B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945696"/>
        <c:axId val="330946024"/>
      </c:lineChart>
      <c:catAx>
        <c:axId val="222165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791544"/>
        <c:crosses val="autoZero"/>
        <c:auto val="1"/>
        <c:lblAlgn val="ctr"/>
        <c:lblOffset val="100"/>
        <c:noMultiLvlLbl val="0"/>
      </c:catAx>
      <c:valAx>
        <c:axId val="222791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16581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2.1346364471452797E-2"/>
                <c:y val="0.12055464319250768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/>
                    <a:t>Reported</a:t>
                  </a:r>
                  <a:r>
                    <a:rPr lang="en-US" baseline="0" dirty="0"/>
                    <a:t> Cases of Measles - </a:t>
                  </a:r>
                  <a:r>
                    <a:rPr lang="en-US" dirty="0"/>
                    <a:t>Thousands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30946024"/>
        <c:scaling>
          <c:orientation val="minMax"/>
          <c:max val="1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Measles Coverage -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945696"/>
        <c:crosses val="max"/>
        <c:crossBetween val="between"/>
      </c:valAx>
      <c:catAx>
        <c:axId val="330945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0946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F5214-F70D-4BD2-A0F0-D353D67F0B9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62F29-FE25-43E0-8C48-35D99240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2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F4A1A-CEE6-7743-8D0B-260C77EB59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9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FF52-109C-43EA-8F7E-904E499CA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B5E0D-6133-4F8A-93EF-72F30BF4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5DB9D-A5F5-4F72-8002-B611FC88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9F221-0301-48E8-8657-A0D0E6E5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14524-DBAD-4854-80A6-E4ED7887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B1F2-9269-46C7-A062-692D4523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791AC-8AE7-4F24-AECA-35E523D11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37A53-3850-4020-AFCD-6CD00EE8F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9840C-1CE5-4DDC-99F0-225639ED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316CA-11D4-45D9-BEBC-6C7613B3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76AC42-7E06-4E61-89ED-6A241B7A7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C1CBA-86E0-4058-B295-F50274E60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27CCC-2E5E-4AE9-89FB-618FBA08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6F63A-32B9-4DA5-ACED-3F3D06FB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3283-9E03-4C6F-98E3-6CFB8700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0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87D3D-2E8A-4CCD-8321-47AA720B0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75491-AF17-41DC-ACBA-A1408446B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E3939-B471-48B5-8098-F85393AEB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41DBE-95EC-4236-A4F0-1A4D3D20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B094A-5557-4FD6-A1EF-BF6FAEC2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2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3AB-51C1-499B-A1B8-C30A83BC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91620-5FCB-40A8-A35F-A6E134E0A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0B39D-63DA-47B5-8DB0-10219316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4CE07-2B5F-4AEF-94E8-E0B12ACE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8D61F-5916-4B4E-822B-637A3B4A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BCF95-6791-4F0A-866D-EB429221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668C5-8A03-4860-B90E-34CFDF7C6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F4207-C52C-489A-932B-B54C018DA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38761-F0E8-42DB-BDFD-B71F2FFC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77719-9DF7-4288-B68E-B77D283A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DE6B-204B-4142-A866-CF811D62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5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FB89-8B0F-4445-8DA6-7C6792938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95770-0169-4F40-81B7-50DFE880B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E0956-8316-4742-AAE6-9D7283786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8EDE5-B6C7-46F7-9666-D41EC7B04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1B0C7-8E07-44A1-82EF-75FD02B10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AEA93-43BD-40D8-8350-A248CA8C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3804B9-492D-434D-8B37-7F8EB1DF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DC772-4513-4D93-B722-CF7AEBBA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A46-FA6E-49C8-BABE-070C229F7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586A5-4A27-4022-9E3B-CC8F98D8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DCD40-B98D-40DF-84AC-E6765128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5C81C-AE53-4E56-B804-6AE84DBB0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3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A180E-7660-4840-AAD6-28218FE7A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873D5-A506-4C13-9AB0-D296081C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3BD9D-1ECD-449F-86B8-4F2240D1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3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470B-2306-42E4-98A8-0837D9DB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A2152-340B-4379-88A0-EFE1E02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83D43-8F38-4527-BED8-53FE57BED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DDE26-9147-4677-8432-883819AB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9F546-9CC1-4636-8301-7CFE17E82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1FAD3-8167-402B-B1BB-1CDDA71F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7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6732-E8AC-41D0-BF44-C9E9E3C1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4F5548-4901-4188-AF81-AF42A0E1F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5DF37-B9CD-487D-82AD-16F796381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704B0-691C-4F0B-AA6D-56DB9990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2A9AE-F42B-481C-A58F-1DF32FCD3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55210-92D1-4C5E-AA4D-3F8B1854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7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62D73-E493-4D1F-8F71-02449EE0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0B2C2-8F46-4BD4-A6CA-FB0C19241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2FA0D-0F37-43C0-9D7E-7BA83F72D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0559-897B-402D-AFD6-31AA3032D099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AC90B-C59F-4C81-8031-C6CF5A514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C7B50-1CD8-4178-9664-AC7093CB6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A0776-D62A-4F59-AA72-3F6E909C7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7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7C64C44-BA17-4396-8635-565B0A3D0FF7}"/>
              </a:ext>
            </a:extLst>
          </p:cNvPr>
          <p:cNvSpPr/>
          <p:nvPr/>
        </p:nvSpPr>
        <p:spPr>
          <a:xfrm>
            <a:off x="9300574" y="0"/>
            <a:ext cx="2891425" cy="6857999"/>
          </a:xfrm>
          <a:prstGeom prst="rect">
            <a:avLst/>
          </a:prstGeom>
          <a:solidFill>
            <a:srgbClr val="008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rgbClr val="1E7FB8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8E4FF55-0F65-4D1D-89CA-078078B2A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783" y="5778172"/>
            <a:ext cx="1214956" cy="2923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3AFFDC7-891E-49DE-ADBD-382E66330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7725" y="5747348"/>
            <a:ext cx="1137658" cy="354043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505ED54-1E57-4683-87E4-7C445C23A9B3}"/>
              </a:ext>
            </a:extLst>
          </p:cNvPr>
          <p:cNvCxnSpPr/>
          <p:nvPr/>
        </p:nvCxnSpPr>
        <p:spPr>
          <a:xfrm>
            <a:off x="9400783" y="5616044"/>
            <a:ext cx="2514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4D3B94B-113E-4DB7-B026-C4B1A3743AAF}"/>
              </a:ext>
            </a:extLst>
          </p:cNvPr>
          <p:cNvSpPr txBox="1"/>
          <p:nvPr/>
        </p:nvSpPr>
        <p:spPr>
          <a:xfrm>
            <a:off x="244424" y="218639"/>
            <a:ext cx="876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Measles cases hit decades high in 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0D0419-72EA-4DA1-9C17-A4D73A7C8418}"/>
              </a:ext>
            </a:extLst>
          </p:cNvPr>
          <p:cNvSpPr txBox="1"/>
          <p:nvPr/>
        </p:nvSpPr>
        <p:spPr>
          <a:xfrm>
            <a:off x="9283526" y="218639"/>
            <a:ext cx="2731543" cy="4893647"/>
          </a:xfrm>
          <a:prstGeom prst="rect">
            <a:avLst/>
          </a:prstGeom>
          <a:noFill/>
        </p:spPr>
        <p:txBody>
          <a:bodyPr wrap="square" tIns="91440" bIns="0" rtlCol="0">
            <a:spAutoFit/>
          </a:bodyPr>
          <a:lstStyle/>
          <a:p>
            <a:pPr lvl="0">
              <a:defRPr/>
            </a:pPr>
            <a:endParaRPr lang="en-US" sz="1300" dirty="0">
              <a:solidFill>
                <a:prstClr val="white"/>
              </a:solidFill>
              <a:latin typeface="Helvetica" pitchFamily="2" charset="0"/>
            </a:endParaRPr>
          </a:p>
          <a:p>
            <a:pPr lvl="0">
              <a:defRPr/>
            </a:pPr>
            <a:r>
              <a:rPr lang="en-US" sz="1300" b="1" dirty="0">
                <a:solidFill>
                  <a:schemeClr val="accent4"/>
                </a:solidFill>
                <a:latin typeface="Helvetica" pitchFamily="2" charset="0"/>
              </a:rPr>
              <a:t>863 thousand cases</a:t>
            </a: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 of measles were reported in 2019, </a:t>
            </a:r>
            <a:r>
              <a:rPr lang="en-US" sz="1300" b="1" dirty="0">
                <a:solidFill>
                  <a:schemeClr val="accent4"/>
                </a:solidFill>
                <a:latin typeface="Helvetica" pitchFamily="2" charset="0"/>
              </a:rPr>
              <a:t>more than twice</a:t>
            </a: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 as many as the 360 thousand cases reported in 2018. </a:t>
            </a:r>
          </a:p>
          <a:p>
            <a:pPr lvl="0">
              <a:defRPr/>
            </a:pPr>
            <a:endParaRPr lang="en-US" sz="1300" dirty="0">
              <a:solidFill>
                <a:prstClr val="white"/>
              </a:solidFill>
              <a:latin typeface="Helvetica" pitchFamily="2" charset="0"/>
            </a:endParaRPr>
          </a:p>
          <a:p>
            <a:pPr lvl="0"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86% of cases are reported by 10 countries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DR Congo	39%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Madagascar 	25%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Ukraine		  7%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Philippines	  6%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Nigeria		  3%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Brazil		  2%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Vietnam		  2%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Kazakhstan	  2%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India 		  1%</a:t>
            </a:r>
          </a:p>
          <a:p>
            <a:pPr marL="171450" lvl="0" indent="-171450">
              <a:buFontTx/>
              <a:buChar char="-"/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Niger 		  1%</a:t>
            </a:r>
          </a:p>
          <a:p>
            <a:pPr lvl="0">
              <a:defRPr/>
            </a:pPr>
            <a:endParaRPr lang="en-US" sz="1300" dirty="0">
              <a:solidFill>
                <a:prstClr val="white"/>
              </a:solidFill>
              <a:latin typeface="Helvetica" pitchFamily="2" charset="0"/>
            </a:endParaRPr>
          </a:p>
          <a:p>
            <a:pPr lvl="0">
              <a:defRPr/>
            </a:pPr>
            <a:r>
              <a:rPr lang="en-US" sz="1300" dirty="0">
                <a:solidFill>
                  <a:prstClr val="white"/>
                </a:solidFill>
                <a:latin typeface="Helvetica" pitchFamily="2" charset="0"/>
              </a:rPr>
              <a:t>With low routine measles coverage, the most affected countries need  frequent supplementary activities to control outbreaks of this disease. </a:t>
            </a:r>
          </a:p>
        </p:txBody>
      </p:sp>
      <p:graphicFrame>
        <p:nvGraphicFramePr>
          <p:cNvPr id="25" name="Content Placeholder 7">
            <a:extLst>
              <a:ext uri="{FF2B5EF4-FFF2-40B4-BE49-F238E27FC236}">
                <a16:creationId xmlns:a16="http://schemas.microsoft.com/office/drawing/2014/main" id="{34409924-0A37-4400-9278-618A8715AB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855259"/>
              </p:ext>
            </p:extLst>
          </p:nvPr>
        </p:nvGraphicFramePr>
        <p:xfrm>
          <a:off x="677334" y="880534"/>
          <a:ext cx="8060266" cy="509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9DF55DCA-4B42-46BA-B34F-9721223646D9}"/>
              </a:ext>
            </a:extLst>
          </p:cNvPr>
          <p:cNvSpPr txBox="1"/>
          <p:nvPr/>
        </p:nvSpPr>
        <p:spPr>
          <a:xfrm>
            <a:off x="10319003" y="6398960"/>
            <a:ext cx="1596379" cy="215444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Helvetica" pitchFamily="2" charset="0"/>
              </a:rPr>
              <a:t>© WHO 2020. All rights reserved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938BBF-B473-49E7-ADF2-FF44A43DF7F9}"/>
              </a:ext>
            </a:extLst>
          </p:cNvPr>
          <p:cNvSpPr txBox="1"/>
          <p:nvPr/>
        </p:nvSpPr>
        <p:spPr>
          <a:xfrm>
            <a:off x="1016000" y="6260460"/>
            <a:ext cx="673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MCV = </a:t>
            </a:r>
            <a:r>
              <a:rPr lang="es-419" sz="1200" dirty="0" err="1"/>
              <a:t>measles-containing</a:t>
            </a:r>
            <a:r>
              <a:rPr lang="es-419" sz="1200" dirty="0"/>
              <a:t> </a:t>
            </a:r>
            <a:r>
              <a:rPr lang="es-419" sz="1200" dirty="0" err="1"/>
              <a:t>vaccine</a:t>
            </a:r>
            <a:endParaRPr lang="es-419" sz="1200" dirty="0"/>
          </a:p>
        </p:txBody>
      </p:sp>
    </p:spTree>
    <p:extLst>
      <p:ext uri="{BB962C8B-B14F-4D97-AF65-F5344CB8AC3E}">
        <p14:creationId xmlns:p14="http://schemas.microsoft.com/office/powerpoint/2010/main" val="23975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637D1F-89A2-453E-905A-BACFECC73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BC6FE8-43A1-4234-8B3E-502DE377B8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142775-F37B-41F3-9147-8FD282BBE0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132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9</cp:revision>
  <dcterms:created xsi:type="dcterms:W3CDTF">2020-08-20T13:52:21Z</dcterms:created>
  <dcterms:modified xsi:type="dcterms:W3CDTF">2020-08-20T21:04:38Z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