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34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089C43-0980-4C2C-AB01-71967E462ABE}" v="1" dt="2020-09-03T14:29:08.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4" autoAdjust="0"/>
    <p:restoredTop sz="94660"/>
  </p:normalViewPr>
  <p:slideViewPr>
    <p:cSldViewPr snapToGrid="0">
      <p:cViewPr varScale="1">
        <p:scale>
          <a:sx n="91" d="100"/>
          <a:sy n="91" d="100"/>
        </p:scale>
        <p:origin x="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4D7225-32A1-4A28-A739-29E93FA24071}" type="datetimeFigureOut">
              <a:rPr lang="en-US" smtClean="0"/>
              <a:t>9/3/2020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3488D-A828-4A0F-B054-3D36B9C4DA21}" type="slidenum">
              <a:rPr lang="en-US" smtClean="0"/>
              <a:t>‹#›</a:t>
            </a:fld>
            <a:endParaRPr lang="en-US"/>
          </a:p>
        </p:txBody>
      </p:sp>
    </p:spTree>
    <p:extLst>
      <p:ext uri="{BB962C8B-B14F-4D97-AF65-F5344CB8AC3E}">
        <p14:creationId xmlns:p14="http://schemas.microsoft.com/office/powerpoint/2010/main" val="2233702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E0C039-2DBE-40F1-ACC3-1F6C5F72156A}"/>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5E60ABF2-6FA0-44C6-9CCA-1D284826C2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BA15AD5C-5EAE-47FF-93B9-689702173750}"/>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5" name="Espaço Reservado para Rodapé 4">
            <a:extLst>
              <a:ext uri="{FF2B5EF4-FFF2-40B4-BE49-F238E27FC236}">
                <a16:creationId xmlns:a16="http://schemas.microsoft.com/office/drawing/2014/main" id="{6062A531-7C5A-413E-BAA1-37F213EAADE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3E43F32-E802-446F-9354-AE4F273F6D93}"/>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12130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504865-D530-41BF-A1B0-2FC37D7FB1E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0F74AFF-8323-4344-8414-6C7D4308589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C4AEADB-6A53-4BEE-B060-E8C73BEBAE98}"/>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5" name="Espaço Reservado para Rodapé 4">
            <a:extLst>
              <a:ext uri="{FF2B5EF4-FFF2-40B4-BE49-F238E27FC236}">
                <a16:creationId xmlns:a16="http://schemas.microsoft.com/office/drawing/2014/main" id="{E686AA22-8C4C-4063-9C0A-B0E4E13B655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AF8F352-A41D-4208-899B-534D7E5B4175}"/>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201500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8246F07-A1A4-444B-9E5C-A82413B8FE3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CE33F08-9BB3-4079-B8B1-6445F67C361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6AAA8AD-776B-4269-A608-68C6D7D1C981}"/>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5" name="Espaço Reservado para Rodapé 4">
            <a:extLst>
              <a:ext uri="{FF2B5EF4-FFF2-40B4-BE49-F238E27FC236}">
                <a16:creationId xmlns:a16="http://schemas.microsoft.com/office/drawing/2014/main" id="{FD6750FA-1B7E-4C8B-BC07-B3CA4CDABB3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260676D-08B9-4AF2-AA48-DE2A76DF63FF}"/>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1134180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263358-6048-43C5-8584-746A3779933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1839EA6-DC7A-4869-81C3-562EF2B36F4E}"/>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8104F96-4EFD-42F3-AA0D-A17DB5269EC1}"/>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5" name="Espaço Reservado para Rodapé 4">
            <a:extLst>
              <a:ext uri="{FF2B5EF4-FFF2-40B4-BE49-F238E27FC236}">
                <a16:creationId xmlns:a16="http://schemas.microsoft.com/office/drawing/2014/main" id="{2E55E0EC-3397-4125-BCDD-C32EA963761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18786AB-9B5D-4979-B8F8-601CB8276198}"/>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381224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F0E022-006F-44E2-A143-367CBED00740}"/>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7D02AE1-FC94-46CE-82E6-2D976696B9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5870802F-90DD-4971-A076-670C30E85853}"/>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5" name="Espaço Reservado para Rodapé 4">
            <a:extLst>
              <a:ext uri="{FF2B5EF4-FFF2-40B4-BE49-F238E27FC236}">
                <a16:creationId xmlns:a16="http://schemas.microsoft.com/office/drawing/2014/main" id="{A7DDEA7F-326D-4D74-BEAF-56FEC75C895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1BC7AE4-5436-4B3C-BB28-AA81A1AFC248}"/>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289510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53E8BB-4DF6-448D-A392-361F0EEF399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44964D8-C0B2-4FCF-A3EF-D3A30D3846DD}"/>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92AC05D-A55A-424B-9A88-526A36E1B9FF}"/>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0430A02-C143-4293-8577-303FE21F042C}"/>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6" name="Espaço Reservado para Rodapé 5">
            <a:extLst>
              <a:ext uri="{FF2B5EF4-FFF2-40B4-BE49-F238E27FC236}">
                <a16:creationId xmlns:a16="http://schemas.microsoft.com/office/drawing/2014/main" id="{FE703EB8-AE36-483A-AB6F-FA9E9392877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692E772-82AA-4BA5-BEB3-3C77CB65FF6C}"/>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262266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DC1D90-3A1B-437D-9859-7E30C54E8D4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8FDBCD94-26B2-43F5-970E-B67D79E605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2EC4C1A-3C35-41DA-8768-0F2B8BE3F2F7}"/>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A3D0595-214F-403C-AB19-7AE45197EF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EA2164D1-3EF2-4588-9D32-B2069B5B6B6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38956B55-2462-4E7B-B8B4-D53A374A7E67}"/>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8" name="Espaço Reservado para Rodapé 7">
            <a:extLst>
              <a:ext uri="{FF2B5EF4-FFF2-40B4-BE49-F238E27FC236}">
                <a16:creationId xmlns:a16="http://schemas.microsoft.com/office/drawing/2014/main" id="{8A389B63-65AB-4491-863E-52EAF94A7997}"/>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BB7BFF15-13B0-42B8-8A3F-AD96C70263D9}"/>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207128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18C38F-E25A-4B9B-A0C9-47B25ADCDC6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8FAB080-C69A-456D-97D9-BD39293820C6}"/>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4" name="Espaço Reservado para Rodapé 3">
            <a:extLst>
              <a:ext uri="{FF2B5EF4-FFF2-40B4-BE49-F238E27FC236}">
                <a16:creationId xmlns:a16="http://schemas.microsoft.com/office/drawing/2014/main" id="{9702E81B-688B-4FC3-AAAB-380A7B3F9A39}"/>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58EFE8F-83A4-4A36-B5AB-F71B18977E46}"/>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485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ABFB270-A581-440D-BB18-717DA26161C3}"/>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3" name="Espaço Reservado para Rodapé 2">
            <a:extLst>
              <a:ext uri="{FF2B5EF4-FFF2-40B4-BE49-F238E27FC236}">
                <a16:creationId xmlns:a16="http://schemas.microsoft.com/office/drawing/2014/main" id="{591E53C7-141A-489E-9279-3897F78A3C7E}"/>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6498879F-C929-4907-B549-F2BEE94354E2}"/>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1963672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71AB61-6A5F-49CC-A02F-AE0D54E0E0C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F06DB5D-42C4-41B5-95FE-2DD1273798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5FCCDB0-7980-4DE7-AD38-8583D35E1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737605E-38AD-4AED-9763-31969E547738}"/>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6" name="Espaço Reservado para Rodapé 5">
            <a:extLst>
              <a:ext uri="{FF2B5EF4-FFF2-40B4-BE49-F238E27FC236}">
                <a16:creationId xmlns:a16="http://schemas.microsoft.com/office/drawing/2014/main" id="{15725A48-0021-490C-A3B5-EDA76B8DDCC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C7F8EE7-9248-4B12-ABA6-C2B2947403DA}"/>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63700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ED23F9-113F-4CCF-816D-2F379DA1638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83E5018A-42DB-4069-8B77-1F8F9D8A02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8FEBBD3-01E5-4B4E-9812-080CEA457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8ED99BA-F55B-4BCF-BB77-2E559CFDBA06}"/>
              </a:ext>
            </a:extLst>
          </p:cNvPr>
          <p:cNvSpPr>
            <a:spLocks noGrp="1"/>
          </p:cNvSpPr>
          <p:nvPr>
            <p:ph type="dt" sz="half" idx="10"/>
          </p:nvPr>
        </p:nvSpPr>
        <p:spPr/>
        <p:txBody>
          <a:bodyPr/>
          <a:lstStyle/>
          <a:p>
            <a:fld id="{9D4658CA-559D-4E83-A893-E09AABFD5086}" type="datetimeFigureOut">
              <a:rPr lang="pt-BR" smtClean="0"/>
              <a:t>03/09/2020</a:t>
            </a:fld>
            <a:endParaRPr lang="pt-BR"/>
          </a:p>
        </p:txBody>
      </p:sp>
      <p:sp>
        <p:nvSpPr>
          <p:cNvPr id="6" name="Espaço Reservado para Rodapé 5">
            <a:extLst>
              <a:ext uri="{FF2B5EF4-FFF2-40B4-BE49-F238E27FC236}">
                <a16:creationId xmlns:a16="http://schemas.microsoft.com/office/drawing/2014/main" id="{FF043D9E-B58D-4436-BD3F-5566408A740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C2EDC0C-442F-4574-97A3-4417E85D54FD}"/>
              </a:ext>
            </a:extLst>
          </p:cNvPr>
          <p:cNvSpPr>
            <a:spLocks noGrp="1"/>
          </p:cNvSpPr>
          <p:nvPr>
            <p:ph type="sldNum" sz="quarter" idx="12"/>
          </p:nvPr>
        </p:nvSpPr>
        <p:spPr/>
        <p:txBody>
          <a:bodyPr/>
          <a:lstStyle/>
          <a:p>
            <a:fld id="{3CBC83EB-B38F-494C-8B5E-D610F8423FCA}" type="slidenum">
              <a:rPr lang="pt-BR" smtClean="0"/>
              <a:t>‹#›</a:t>
            </a:fld>
            <a:endParaRPr lang="pt-BR"/>
          </a:p>
        </p:txBody>
      </p:sp>
    </p:spTree>
    <p:extLst>
      <p:ext uri="{BB962C8B-B14F-4D97-AF65-F5344CB8AC3E}">
        <p14:creationId xmlns:p14="http://schemas.microsoft.com/office/powerpoint/2010/main" val="2921821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B1077C-346E-4513-ACB6-E19D964234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2AC4A647-369D-48B7-B8E5-5BDA69F55A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ED1A7EA-3EE6-405A-AE68-5347C912A9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658CA-559D-4E83-A893-E09AABFD5086}" type="datetimeFigureOut">
              <a:rPr lang="pt-BR" smtClean="0"/>
              <a:t>03/09/2020</a:t>
            </a:fld>
            <a:endParaRPr lang="pt-BR"/>
          </a:p>
        </p:txBody>
      </p:sp>
      <p:sp>
        <p:nvSpPr>
          <p:cNvPr id="5" name="Espaço Reservado para Rodapé 4">
            <a:extLst>
              <a:ext uri="{FF2B5EF4-FFF2-40B4-BE49-F238E27FC236}">
                <a16:creationId xmlns:a16="http://schemas.microsoft.com/office/drawing/2014/main" id="{F7DCDF0C-C9C1-4F91-B907-E6148DDA7A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73550D00-8615-4987-A2FF-87697F5DF9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C83EB-B38F-494C-8B5E-D610F8423FCA}" type="slidenum">
              <a:rPr lang="pt-BR" smtClean="0"/>
              <a:t>‹#›</a:t>
            </a:fld>
            <a:endParaRPr lang="pt-BR"/>
          </a:p>
        </p:txBody>
      </p:sp>
    </p:spTree>
    <p:extLst>
      <p:ext uri="{BB962C8B-B14F-4D97-AF65-F5344CB8AC3E}">
        <p14:creationId xmlns:p14="http://schemas.microsoft.com/office/powerpoint/2010/main" val="3369702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aixaDeTexto 32"/>
          <p:cNvSpPr txBox="1"/>
          <p:nvPr/>
        </p:nvSpPr>
        <p:spPr>
          <a:xfrm>
            <a:off x="5845277" y="2555725"/>
            <a:ext cx="251992" cy="235962"/>
          </a:xfrm>
          <a:prstGeom prst="rect">
            <a:avLst/>
          </a:prstGeom>
          <a:noFill/>
        </p:spPr>
        <p:txBody>
          <a:bodyPr wrap="none" rtlCol="0">
            <a:spAutoFit/>
          </a:bodyPr>
          <a:lstStyle/>
          <a:p>
            <a:r>
              <a:rPr lang="pt-BR" baseline="30000" dirty="0">
                <a:solidFill>
                  <a:schemeClr val="bg1"/>
                </a:solidFill>
                <a:latin typeface="+mn-lt"/>
              </a:rPr>
              <a:t>b</a:t>
            </a:r>
          </a:p>
        </p:txBody>
      </p:sp>
      <p:pic>
        <p:nvPicPr>
          <p:cNvPr id="45" name="Imagem 44"/>
          <p:cNvPicPr/>
          <p:nvPr/>
        </p:nvPicPr>
        <p:blipFill>
          <a:blip r:embed="rId2"/>
          <a:stretch>
            <a:fillRect/>
          </a:stretch>
        </p:blipFill>
        <p:spPr>
          <a:xfrm>
            <a:off x="6387049" y="776896"/>
            <a:ext cx="5562028" cy="5433952"/>
          </a:xfrm>
          <a:prstGeom prst="rect">
            <a:avLst/>
          </a:prstGeom>
        </p:spPr>
      </p:pic>
      <p:sp>
        <p:nvSpPr>
          <p:cNvPr id="5" name="Título 1">
            <a:extLst>
              <a:ext uri="{FF2B5EF4-FFF2-40B4-BE49-F238E27FC236}">
                <a16:creationId xmlns:a16="http://schemas.microsoft.com/office/drawing/2014/main" id="{25C40DEE-0E5A-4036-9C96-4424ADE91500}"/>
              </a:ext>
            </a:extLst>
          </p:cNvPr>
          <p:cNvSpPr txBox="1">
            <a:spLocks/>
          </p:cNvSpPr>
          <p:nvPr/>
        </p:nvSpPr>
        <p:spPr>
          <a:xfrm>
            <a:off x="2203746" y="157267"/>
            <a:ext cx="7535053" cy="607384"/>
          </a:xfrm>
          <a:prstGeom prst="rect">
            <a:avLst/>
          </a:prstGeom>
          <a:noFill/>
          <a:ln>
            <a:noFill/>
          </a:ln>
        </p:spPr>
        <p:style>
          <a:lnRef idx="0">
            <a:scrgbClr r="0" g="0" b="0"/>
          </a:lnRef>
          <a:fillRef idx="0">
            <a:scrgbClr r="0" g="0" b="0"/>
          </a:fillRef>
          <a:effectRef idx="0">
            <a:scrgbClr r="0" g="0" b="0"/>
          </a:effectRef>
          <a:fontRef idx="minor">
            <a:schemeClr val="dk1"/>
          </a:fontRef>
        </p:style>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buClrTx/>
              <a:buFontTx/>
            </a:pPr>
            <a:r>
              <a:rPr lang="en-US" sz="3200" b="1" dirty="0">
                <a:solidFill>
                  <a:schemeClr val="accent1">
                    <a:lumMod val="75000"/>
                  </a:schemeClr>
                </a:solidFill>
                <a:latin typeface="Ebrima" panose="02000000000000000000" pitchFamily="2" charset="0"/>
                <a:ea typeface="Ebrima" panose="02000000000000000000" pitchFamily="2" charset="0"/>
                <a:cs typeface="Ebrima" panose="02000000000000000000" pitchFamily="2" charset="0"/>
              </a:rPr>
              <a:t>Measles outbreak in Brazil, 2020</a:t>
            </a:r>
            <a:r>
              <a:rPr lang="en-US" sz="3200" b="1" baseline="30000" dirty="0">
                <a:solidFill>
                  <a:schemeClr val="accent1">
                    <a:lumMod val="75000"/>
                  </a:schemeClr>
                </a:solidFill>
                <a:latin typeface="Ebrima" panose="02000000000000000000" pitchFamily="2" charset="0"/>
                <a:ea typeface="Ebrima" panose="02000000000000000000" pitchFamily="2" charset="0"/>
                <a:cs typeface="Ebrima" panose="02000000000000000000" pitchFamily="2" charset="0"/>
              </a:rPr>
              <a:t>(a)</a:t>
            </a:r>
          </a:p>
        </p:txBody>
      </p:sp>
      <p:sp>
        <p:nvSpPr>
          <p:cNvPr id="6" name="CaixaDeTexto 5">
            <a:extLst>
              <a:ext uri="{FF2B5EF4-FFF2-40B4-BE49-F238E27FC236}">
                <a16:creationId xmlns:a16="http://schemas.microsoft.com/office/drawing/2014/main" id="{6EFFE1BB-7567-4EF9-8218-0894982C9465}"/>
              </a:ext>
            </a:extLst>
          </p:cNvPr>
          <p:cNvSpPr txBox="1"/>
          <p:nvPr/>
        </p:nvSpPr>
        <p:spPr>
          <a:xfrm>
            <a:off x="8618957" y="6116758"/>
            <a:ext cx="3104683" cy="646331"/>
          </a:xfrm>
          <a:prstGeom prst="rect">
            <a:avLst/>
          </a:prstGeom>
          <a:noFill/>
        </p:spPr>
        <p:txBody>
          <a:bodyPr wrap="square" rtlCol="0">
            <a:spAutoFit/>
          </a:bodyPr>
          <a:lstStyle/>
          <a:p>
            <a:pPr algn="just"/>
            <a:r>
              <a:rPr lang="en-US" sz="1200" b="1" dirty="0">
                <a:solidFill>
                  <a:srgbClr val="002060"/>
                </a:solidFill>
              </a:rPr>
              <a:t>Source:</a:t>
            </a:r>
            <a:r>
              <a:rPr lang="en-US" sz="1200" dirty="0">
                <a:solidFill>
                  <a:srgbClr val="002060"/>
                </a:solidFill>
              </a:rPr>
              <a:t> Health Secretariat, Ministry of Health of Brazil. </a:t>
            </a:r>
            <a:r>
              <a:rPr lang="en-US" sz="1200" baseline="30000" dirty="0">
                <a:solidFill>
                  <a:srgbClr val="002060"/>
                </a:solidFill>
              </a:rPr>
              <a:t>A </a:t>
            </a:r>
            <a:r>
              <a:rPr lang="en-US" sz="1200" dirty="0">
                <a:solidFill>
                  <a:srgbClr val="002060"/>
                </a:solidFill>
              </a:rPr>
              <a:t>Data until the Epidemiological week 32, updated in 17/08/2020, subject to change</a:t>
            </a:r>
          </a:p>
        </p:txBody>
      </p:sp>
      <p:sp>
        <p:nvSpPr>
          <p:cNvPr id="2" name="TextBox 1">
            <a:extLst>
              <a:ext uri="{FF2B5EF4-FFF2-40B4-BE49-F238E27FC236}">
                <a16:creationId xmlns:a16="http://schemas.microsoft.com/office/drawing/2014/main" id="{AB5AC643-7601-475E-A034-B717F86882B7}"/>
              </a:ext>
            </a:extLst>
          </p:cNvPr>
          <p:cNvSpPr txBox="1"/>
          <p:nvPr/>
        </p:nvSpPr>
        <p:spPr>
          <a:xfrm>
            <a:off x="183149" y="873588"/>
            <a:ext cx="5912851" cy="5388526"/>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US" dirty="0"/>
              <a:t>Brazil reported </a:t>
            </a:r>
            <a:r>
              <a:rPr lang="en-US" b="1" dirty="0">
                <a:solidFill>
                  <a:schemeClr val="accent2"/>
                </a:solidFill>
              </a:rPr>
              <a:t>7,718 confirmed measles cases </a:t>
            </a:r>
            <a:r>
              <a:rPr lang="en-US" dirty="0"/>
              <a:t>in 2020; of this total, 65% were in the state of Pará.</a:t>
            </a:r>
          </a:p>
          <a:p>
            <a:pPr marL="285750" indent="-285750">
              <a:lnSpc>
                <a:spcPct val="120000"/>
              </a:lnSpc>
              <a:buFont typeface="Arial" panose="020B0604020202020204" pitchFamily="34" charset="0"/>
              <a:buChar char="•"/>
            </a:pPr>
            <a:r>
              <a:rPr lang="en-US" b="1" dirty="0">
                <a:solidFill>
                  <a:schemeClr val="accent2"/>
                </a:solidFill>
              </a:rPr>
              <a:t>Five states </a:t>
            </a:r>
            <a:r>
              <a:rPr lang="en-US" dirty="0"/>
              <a:t>(</a:t>
            </a:r>
            <a:r>
              <a:rPr lang="pt-BR" dirty="0"/>
              <a:t>Amapá, Pará, Paraná, Rio de Janeiro and São Paulo) reported ongoing virus circulation in the last 90 days.</a:t>
            </a:r>
          </a:p>
          <a:p>
            <a:pPr marL="285750" indent="-285750">
              <a:lnSpc>
                <a:spcPct val="120000"/>
              </a:lnSpc>
              <a:buFont typeface="Arial" panose="020B0604020202020204" pitchFamily="34" charset="0"/>
              <a:buChar char="•"/>
            </a:pPr>
            <a:r>
              <a:rPr lang="pt-BR" b="1" dirty="0">
                <a:solidFill>
                  <a:schemeClr val="accent2"/>
                </a:solidFill>
              </a:rPr>
              <a:t>Infants aged &lt;1 year old </a:t>
            </a:r>
            <a:r>
              <a:rPr lang="pt-BR" dirty="0"/>
              <a:t>reported the highest incidence rate (104,00 cases per 100,0000 population), followed by young adults aged 15 to 19 years old and 20 to 29 years old, though this last group reported the highest proportion of confirmed cases.</a:t>
            </a:r>
          </a:p>
          <a:p>
            <a:pPr marL="285750" indent="-285750">
              <a:lnSpc>
                <a:spcPct val="120000"/>
              </a:lnSpc>
              <a:buFont typeface="Arial" panose="020B0604020202020204" pitchFamily="34" charset="0"/>
              <a:buChar char="•"/>
            </a:pPr>
            <a:r>
              <a:rPr lang="pt-BR" b="1" dirty="0">
                <a:solidFill>
                  <a:schemeClr val="accent2"/>
                </a:solidFill>
              </a:rPr>
              <a:t>Five deaths </a:t>
            </a:r>
            <a:r>
              <a:rPr lang="pt-BR" dirty="0"/>
              <a:t>were reported in children &lt;5 years old, in three states. </a:t>
            </a:r>
          </a:p>
          <a:p>
            <a:pPr marL="285750" indent="-285750">
              <a:lnSpc>
                <a:spcPct val="120000"/>
              </a:lnSpc>
              <a:buFont typeface="Arial" panose="020B0604020202020204" pitchFamily="34" charset="0"/>
              <a:buChar char="•"/>
            </a:pPr>
            <a:r>
              <a:rPr lang="pt-BR" dirty="0"/>
              <a:t>The country has scheduled a </a:t>
            </a:r>
            <a:r>
              <a:rPr lang="pt-BR" b="1" dirty="0">
                <a:solidFill>
                  <a:schemeClr val="accent2"/>
                </a:solidFill>
              </a:rPr>
              <a:t>multi-antigen vaccination campaing</a:t>
            </a:r>
            <a:r>
              <a:rPr lang="pt-BR" dirty="0"/>
              <a:t> in October of this year, targeting individuals &lt;15 years old nationwide.  </a:t>
            </a:r>
          </a:p>
          <a:p>
            <a:pPr marL="285750" indent="-285750">
              <a:lnSpc>
                <a:spcPct val="120000"/>
              </a:lnSpc>
              <a:buFont typeface="Arial" panose="020B0604020202020204" pitchFamily="34" charset="0"/>
              <a:buChar char="•"/>
            </a:pPr>
            <a:r>
              <a:rPr lang="pt-BR" dirty="0"/>
              <a:t>Genotype D8, lineage GirSomnath was isolated.</a:t>
            </a:r>
            <a:endParaRPr lang="en-US" dirty="0"/>
          </a:p>
        </p:txBody>
      </p:sp>
      <p:sp>
        <p:nvSpPr>
          <p:cNvPr id="9" name="CaixaDeTexto 2">
            <a:extLst>
              <a:ext uri="{FF2B5EF4-FFF2-40B4-BE49-F238E27FC236}">
                <a16:creationId xmlns:a16="http://schemas.microsoft.com/office/drawing/2014/main" id="{91A76FF4-C39A-42C6-A5F9-81DB6DA9F2A4}"/>
              </a:ext>
            </a:extLst>
          </p:cNvPr>
          <p:cNvSpPr txBox="1"/>
          <p:nvPr/>
        </p:nvSpPr>
        <p:spPr>
          <a:xfrm>
            <a:off x="6737762" y="4232109"/>
            <a:ext cx="1993727" cy="246221"/>
          </a:xfrm>
          <a:prstGeom prst="rect">
            <a:avLst/>
          </a:prstGeom>
          <a:noFill/>
        </p:spPr>
        <p:txBody>
          <a:bodyPr wrap="square" rtlCol="0">
            <a:spAutoFit/>
          </a:bodyPr>
          <a:lstStyle/>
          <a:p>
            <a:pPr fontAlgn="base">
              <a:spcAft>
                <a:spcPts val="0"/>
              </a:spcAft>
            </a:pPr>
            <a:r>
              <a:rPr lang="pt-BR" sz="1000" kern="1200" dirty="0">
                <a:solidFill>
                  <a:srgbClr val="002060"/>
                </a:solidFill>
                <a:effectLst/>
                <a:latin typeface="Calibri" panose="020F0502020204030204" pitchFamily="34" charset="0"/>
                <a:ea typeface="MS PGothic" panose="020B0600070205080204" pitchFamily="34" charset="-128"/>
                <a:cs typeface="Times New Roman" panose="02020603050405020304" pitchFamily="18" charset="0"/>
              </a:rPr>
              <a:t>Ongoing measles virus circulation</a:t>
            </a:r>
            <a:endParaRPr lang="pt-BR" sz="1000" dirty="0">
              <a:solidFill>
                <a:srgbClr val="002060"/>
              </a:solidFill>
              <a:effectLst/>
              <a:latin typeface="Times New Roman" panose="02020603050405020304" pitchFamily="18" charset="0"/>
              <a:ea typeface="Times New Roman" panose="02020603050405020304" pitchFamily="18" charset="0"/>
            </a:endParaRPr>
          </a:p>
        </p:txBody>
      </p:sp>
      <p:sp>
        <p:nvSpPr>
          <p:cNvPr id="10" name="Retângulo 47">
            <a:extLst>
              <a:ext uri="{FF2B5EF4-FFF2-40B4-BE49-F238E27FC236}">
                <a16:creationId xmlns:a16="http://schemas.microsoft.com/office/drawing/2014/main" id="{C92376E5-716D-4F51-8421-5D33B6C659B3}"/>
              </a:ext>
            </a:extLst>
          </p:cNvPr>
          <p:cNvSpPr/>
          <p:nvPr/>
        </p:nvSpPr>
        <p:spPr>
          <a:xfrm flipH="1">
            <a:off x="6675425" y="4232108"/>
            <a:ext cx="124674" cy="258467"/>
          </a:xfrm>
          <a:prstGeom prst="rect">
            <a:avLst/>
          </a:prstGeom>
          <a:solidFill>
            <a:srgbClr val="C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endParaRPr lang="pt-BR" sz="1000"/>
          </a:p>
        </p:txBody>
      </p:sp>
    </p:spTree>
    <p:extLst>
      <p:ext uri="{BB962C8B-B14F-4D97-AF65-F5344CB8AC3E}">
        <p14:creationId xmlns:p14="http://schemas.microsoft.com/office/powerpoint/2010/main" val="181128839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69FE739999C447A76F1EF8B3FD66E4" ma:contentTypeVersion="13" ma:contentTypeDescription="Create a new document." ma:contentTypeScope="" ma:versionID="cbd048430c8551c34c2c3c8571f1b260">
  <xsd:schema xmlns:xsd="http://www.w3.org/2001/XMLSchema" xmlns:xs="http://www.w3.org/2001/XMLSchema" xmlns:p="http://schemas.microsoft.com/office/2006/metadata/properties" xmlns:ns3="4655c133-e14e-4d88-8fbc-c3b347145ec5" xmlns:ns4="64ced670-a384-4657-ba0f-fc07d30f5a44" targetNamespace="http://schemas.microsoft.com/office/2006/metadata/properties" ma:root="true" ma:fieldsID="5457dbb80d17598a17de4d439e456cf2" ns3:_="" ns4:_="">
    <xsd:import namespace="4655c133-e14e-4d88-8fbc-c3b347145ec5"/>
    <xsd:import namespace="64ced670-a384-4657-ba0f-fc07d30f5a4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5c133-e14e-4d88-8fbc-c3b347145e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ced670-a384-4657-ba0f-fc07d30f5a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0765D3-3FF2-494E-A12F-2B769C67FA03}">
  <ds:schemaRefs>
    <ds:schemaRef ds:uri="http://schemas.microsoft.com/sharepoint/v3/contenttype/forms"/>
  </ds:schemaRefs>
</ds:datastoreItem>
</file>

<file path=customXml/itemProps2.xml><?xml version="1.0" encoding="utf-8"?>
<ds:datastoreItem xmlns:ds="http://schemas.openxmlformats.org/officeDocument/2006/customXml" ds:itemID="{CECBA95A-EB8F-4176-8001-6B30902BF07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C5527D6-40E1-4A03-BEB6-782820197B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55c133-e14e-4d88-8fbc-c3b347145ec5"/>
    <ds:schemaRef ds:uri="64ced670-a384-4657-ba0f-fc07d30f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TotalTime>
  <Words>180</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Ebrima</vt:lpstr>
      <vt:lpstr>Times New Roman</vt:lpstr>
      <vt:lpstr>Tema do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Measles: distribution of confirmed cases per month and year of  exanthema (rash) onset. Brazil, 2018 to 2020a</dc:title>
  <dc:creator>Bravo, Ms. Pamela (WDC)</dc:creator>
  <cp:lastModifiedBy>Pacis, Ms. Carmelita Lucia (WDC)</cp:lastModifiedBy>
  <cp:revision>10</cp:revision>
  <dcterms:created xsi:type="dcterms:W3CDTF">2020-09-02T15:42:44Z</dcterms:created>
  <dcterms:modified xsi:type="dcterms:W3CDTF">2020-09-03T22:41:49Z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0x0101007C69FE739999C447A76F1EF8B3FD66E4</vt:lpwstr>
  </property>
</Properties>
</file>