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34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D7225-32A1-4A28-A739-29E93FA2407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3488D-A828-4A0F-B054-3D36B9C4D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0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0C039-2DBE-40F1-ACC3-1F6C5F721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60ABF2-6FA0-44C6-9CCA-1D284826C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15AD5C-5EAE-47FF-93B9-68970217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62A531-7C5A-413E-BAA1-37F213EAA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E43F32-E802-446F-9354-AE4F273F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0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04865-D530-41BF-A1B0-2FC37D7FB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0F74AFF-8323-4344-8414-6C7D43085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4AEADB-6A53-4BEE-B060-E8C73BEBA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86AA22-8C4C-4063-9C0A-B0E4E13B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F8F352-A41D-4208-899B-534D7E5B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00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246F07-A1A4-444B-9E5C-A82413B8F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CE33F08-9BB3-4079-B8B1-6445F67C3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AAA8AD-776B-4269-A608-68C6D7D1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6750FA-1B7E-4C8B-BC07-B3CA4CDA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60676D-08B9-4AF2-AA48-DE2A76DF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18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63358-6048-43C5-8584-746A3779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839EA6-DC7A-4869-81C3-562EF2B36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104F96-4EFD-42F3-AA0D-A17DB526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55E0EC-3397-4125-BCDD-C32EA963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8786AB-9B5D-4979-B8F8-601CB827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24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0E022-006F-44E2-A143-367CBED00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7D02AE1-FC94-46CE-82E6-2D976696B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70802F-90DD-4971-A076-670C30E8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DDEA7F-326D-4D74-BEAF-56FEC75C8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BC7AE4-5436-4B3C-BB28-AA81A1AF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10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3E8BB-4DF6-448D-A392-361F0EEF3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4964D8-C0B2-4FCF-A3EF-D3A30D384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2AC05D-A55A-424B-9A88-526A36E1B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430A02-C143-4293-8577-303FE21F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703EB8-AE36-483A-AB6F-FA9E9392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92E772-82AA-4BA5-BEB3-3C77CB65F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66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C1D90-3A1B-437D-9859-7E30C54E8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DBCD94-26B2-43F5-970E-B67D79E60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2EC4C1A-3C35-41DA-8768-0F2B8BE3F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A3D0595-214F-403C-AB19-7AE45197E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A2164D1-3EF2-4588-9D32-B2069B5B6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8956B55-2462-4E7B-B8B4-D53A374A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A389B63-65AB-4491-863E-52EAF94A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B7BFF15-13B0-42B8-8A3F-AD96C702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28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18C38F-E25A-4B9B-A0C9-47B25ADC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8FAB080-C69A-456D-97D9-BD3929382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702E81B-688B-4FC3-AAAB-380A7B3F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58EFE8F-83A4-4A36-B5AB-F71B18977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ABFB270-A581-440D-BB18-717DA261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91E53C7-141A-489E-9279-3897F78A3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498879F-C929-4907-B549-F2BEE943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67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1AB61-6A5F-49CC-A02F-AE0D54E0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06DB5D-42C4-41B5-95FE-2DD127379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5FCCDB0-7980-4DE7-AD38-8583D35E1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37605E-38AD-4AED-9763-31969E547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725A48-0021-490C-A3B5-EDA76B8DD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7F8EE7-9248-4B12-ABA6-C2B294740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00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D23F9-113F-4CCF-816D-2F379DA16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3E5018A-42DB-4069-8B77-1F8F9D8A02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FEBBD3-01E5-4B4E-9812-080CEA457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ED99BA-F55B-4BCF-BB77-2E559CFDB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043D9E-B58D-4436-BD3F-5566408A7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2EDC0C-442F-4574-97A3-4417E85D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82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BB1077C-346E-4513-ACB6-E19D96423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C4A647-369D-48B7-B8E5-5BDA69F5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D1A7EA-3EE6-405A-AE68-5347C912A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58CA-559D-4E83-A893-E09AABFD5086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DCDF0C-C9C1-4F91-B907-E6148DDA7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550D00-8615-4987-A2FF-87697F5DF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83EB-B38F-494C-8B5E-D610F8423FC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7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ixaDeTexto 32"/>
          <p:cNvSpPr txBox="1"/>
          <p:nvPr/>
        </p:nvSpPr>
        <p:spPr>
          <a:xfrm>
            <a:off x="5845277" y="2555725"/>
            <a:ext cx="251992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aseline="30000" dirty="0">
                <a:solidFill>
                  <a:schemeClr val="bg1"/>
                </a:solidFill>
                <a:latin typeface="+mn-lt"/>
              </a:rPr>
              <a:t>b</a:t>
            </a:r>
          </a:p>
        </p:txBody>
      </p:sp>
      <p:pic>
        <p:nvPicPr>
          <p:cNvPr id="45" name="Imagem 44"/>
          <p:cNvPicPr/>
          <p:nvPr/>
        </p:nvPicPr>
        <p:blipFill>
          <a:blip r:embed="rId2"/>
          <a:stretch>
            <a:fillRect/>
          </a:stretch>
        </p:blipFill>
        <p:spPr>
          <a:xfrm>
            <a:off x="6387049" y="776896"/>
            <a:ext cx="5562028" cy="543395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25C40DEE-0E5A-4036-9C96-4424ADE91500}"/>
              </a:ext>
            </a:extLst>
          </p:cNvPr>
          <p:cNvSpPr txBox="1">
            <a:spLocks/>
          </p:cNvSpPr>
          <p:nvPr/>
        </p:nvSpPr>
        <p:spPr>
          <a:xfrm>
            <a:off x="2203746" y="94911"/>
            <a:ext cx="7535053" cy="6073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</a:pPr>
            <a:r>
              <a:rPr lang="es-419" sz="3200" b="1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Brote de sarampión en Brasil, 2020</a:t>
            </a:r>
            <a:r>
              <a:rPr lang="es-419" sz="3200" b="1" baseline="3000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(a)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EFFE1BB-7567-4EF9-8218-0894982C9465}"/>
              </a:ext>
            </a:extLst>
          </p:cNvPr>
          <p:cNvSpPr txBox="1"/>
          <p:nvPr/>
        </p:nvSpPr>
        <p:spPr>
          <a:xfrm>
            <a:off x="8215851" y="6116758"/>
            <a:ext cx="3507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419" sz="1200" b="1" dirty="0">
                <a:solidFill>
                  <a:srgbClr val="002060"/>
                </a:solidFill>
              </a:rPr>
              <a:t>Fuente:</a:t>
            </a:r>
            <a:r>
              <a:rPr lang="es-419" sz="1200" dirty="0">
                <a:solidFill>
                  <a:srgbClr val="002060"/>
                </a:solidFill>
              </a:rPr>
              <a:t> Secretaría de Salud del Ministerio de Salud de Brasil. </a:t>
            </a:r>
            <a:r>
              <a:rPr lang="es-419" sz="1200" baseline="30000" dirty="0">
                <a:solidFill>
                  <a:srgbClr val="002060"/>
                </a:solidFill>
              </a:rPr>
              <a:t>A </a:t>
            </a:r>
            <a:r>
              <a:rPr lang="es-419" sz="1200" dirty="0">
                <a:solidFill>
                  <a:srgbClr val="002060"/>
                </a:solidFill>
              </a:rPr>
              <a:t>Datos hasta la semana epidemiológica 32, actualizado </a:t>
            </a:r>
            <a:r>
              <a:rPr lang="es-419" sz="1200">
                <a:solidFill>
                  <a:srgbClr val="002060"/>
                </a:solidFill>
              </a:rPr>
              <a:t>el 17/08/2020; </a:t>
            </a:r>
            <a:r>
              <a:rPr lang="es-419" sz="1200" dirty="0">
                <a:solidFill>
                  <a:srgbClr val="002060"/>
                </a:solidFill>
              </a:rPr>
              <a:t>sujeto a cambios.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5AC643-7601-475E-A034-B717F86882B7}"/>
              </a:ext>
            </a:extLst>
          </p:cNvPr>
          <p:cNvSpPr txBox="1"/>
          <p:nvPr/>
        </p:nvSpPr>
        <p:spPr>
          <a:xfrm>
            <a:off x="183149" y="873588"/>
            <a:ext cx="5912851" cy="5388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419" dirty="0"/>
              <a:t>En el 2020, Brasil confirmó </a:t>
            </a:r>
            <a:r>
              <a:rPr lang="es-419" b="1" dirty="0">
                <a:solidFill>
                  <a:schemeClr val="accent2"/>
                </a:solidFill>
              </a:rPr>
              <a:t>7,718 casos de sarampión</a:t>
            </a:r>
            <a:r>
              <a:rPr lang="es-419" dirty="0"/>
              <a:t>; 65% de los casos corresponden al estado de Pará.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419" b="1" dirty="0">
                <a:solidFill>
                  <a:schemeClr val="accent2"/>
                </a:solidFill>
              </a:rPr>
              <a:t>Cinco estados </a:t>
            </a:r>
            <a:r>
              <a:rPr lang="es-419" dirty="0"/>
              <a:t>(Amapá, Pará, Paraná, Rio de Janeiro and São Paulo) reportaron circulación continúa del virus en los últimos 90 días.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419" b="1" dirty="0">
                <a:solidFill>
                  <a:schemeClr val="accent2"/>
                </a:solidFill>
              </a:rPr>
              <a:t>Los infantes &lt;1 año </a:t>
            </a:r>
            <a:r>
              <a:rPr lang="es-419" dirty="0"/>
              <a:t>reportaron la incidencia más alta (104,00 casos por 100,000 habitantes), seguido de adultos jóvenes de 15 a 19 años y de 20 a 29 años de edad; aunque este último grupo reportó la proporción más alta de casos confirmados.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419" b="1" dirty="0">
                <a:solidFill>
                  <a:schemeClr val="accent2"/>
                </a:solidFill>
              </a:rPr>
              <a:t>Cinco muertes </a:t>
            </a:r>
            <a:r>
              <a:rPr lang="es-419" dirty="0"/>
              <a:t>se reportaron en niños &lt;5 años, en tres estados.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419" dirty="0"/>
              <a:t>El país ha planificado una </a:t>
            </a:r>
            <a:r>
              <a:rPr lang="es-419" b="1" dirty="0">
                <a:solidFill>
                  <a:schemeClr val="accent2"/>
                </a:solidFill>
              </a:rPr>
              <a:t>campaña </a:t>
            </a:r>
            <a:r>
              <a:rPr lang="es-419" b="1" dirty="0" err="1">
                <a:solidFill>
                  <a:schemeClr val="accent2"/>
                </a:solidFill>
              </a:rPr>
              <a:t>multi-antígeno</a:t>
            </a:r>
            <a:r>
              <a:rPr lang="es-419" dirty="0"/>
              <a:t> en Octubre del 2020, para vacunar a menores de 15 años a nivel nacional. 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419" dirty="0"/>
              <a:t>El genotipo D8, </a:t>
            </a:r>
            <a:r>
              <a:rPr lang="es-419" dirty="0" err="1"/>
              <a:t>lineaje</a:t>
            </a:r>
            <a:r>
              <a:rPr lang="es-419" dirty="0"/>
              <a:t> </a:t>
            </a:r>
            <a:r>
              <a:rPr lang="es-419" dirty="0" err="1"/>
              <a:t>GirSomnath</a:t>
            </a:r>
            <a:r>
              <a:rPr lang="es-419" dirty="0"/>
              <a:t>, fue aislado.</a:t>
            </a:r>
          </a:p>
        </p:txBody>
      </p:sp>
      <p:sp>
        <p:nvSpPr>
          <p:cNvPr id="9" name="CaixaDeTexto 2">
            <a:extLst>
              <a:ext uri="{FF2B5EF4-FFF2-40B4-BE49-F238E27FC236}">
                <a16:creationId xmlns:a16="http://schemas.microsoft.com/office/drawing/2014/main" id="{91A76FF4-C39A-42C6-A5F9-81DB6DA9F2A4}"/>
              </a:ext>
            </a:extLst>
          </p:cNvPr>
          <p:cNvSpPr txBox="1"/>
          <p:nvPr/>
        </p:nvSpPr>
        <p:spPr>
          <a:xfrm>
            <a:off x="6737762" y="4232109"/>
            <a:ext cx="19937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pt-BR" sz="1000" kern="1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Circulación del virus del sarampión</a:t>
            </a:r>
            <a:endParaRPr lang="pt-BR" sz="1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ângulo 47">
            <a:extLst>
              <a:ext uri="{FF2B5EF4-FFF2-40B4-BE49-F238E27FC236}">
                <a16:creationId xmlns:a16="http://schemas.microsoft.com/office/drawing/2014/main" id="{C92376E5-716D-4F51-8421-5D33B6C659B3}"/>
              </a:ext>
            </a:extLst>
          </p:cNvPr>
          <p:cNvSpPr/>
          <p:nvPr/>
        </p:nvSpPr>
        <p:spPr>
          <a:xfrm flipH="1">
            <a:off x="6675425" y="4232108"/>
            <a:ext cx="124674" cy="25846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000"/>
          </a:p>
        </p:txBody>
      </p:sp>
    </p:spTree>
    <p:extLst>
      <p:ext uri="{BB962C8B-B14F-4D97-AF65-F5344CB8AC3E}">
        <p14:creationId xmlns:p14="http://schemas.microsoft.com/office/powerpoint/2010/main" val="24633662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CBA95A-EB8F-4176-8001-6B30902BF07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0765D3-3FF2-494E-A12F-2B769C67FA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5527D6-40E1-4A03-BEB6-782820197B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Times New Roman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Measles: distribution of confirmed cases per month and year of  exanthema (rash) onset. Brazil, 2018 to 2020a</dc:title>
  <dc:creator>Bravo, Ms. Pamela (WDC)</dc:creator>
  <cp:lastModifiedBy>Pacis, Ms. Carmelita Lucia (WDC)</cp:lastModifiedBy>
  <cp:revision>10</cp:revision>
  <dcterms:created xsi:type="dcterms:W3CDTF">2020-09-02T15:42:44Z</dcterms:created>
  <dcterms:modified xsi:type="dcterms:W3CDTF">2020-09-03T22:41:34Z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