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8FB750-C7EB-4C6E-A0C5-2BEC349F7FF0}" v="5" dt="2020-09-17T22:17:03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Measles/Data/Coverage%20MMR%201-MMR2%202014/diferencia%20dosis_SRP1%202019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26109296568742"/>
          <c:y val="8.8261228774216938E-2"/>
          <c:w val="0.75210619575657522"/>
          <c:h val="0.7632008219552795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'[diferencia dosis_SRP1 2019-2020.xlsx]Boletin'!$A$5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'[diferencia dosis_SRP1 2019-2020.xlsx]Boletin'!$B$3:$G$3</c:f>
              <c:strCache>
                <c:ptCount val="6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 </c:v>
                </c:pt>
              </c:strCache>
            </c:strRef>
          </c:cat>
          <c:val>
            <c:numRef>
              <c:f>'[diferencia dosis_SRP1 2019-2020.xlsx]Boletin'!$B$5:$G$5</c:f>
              <c:numCache>
                <c:formatCode>#,##0</c:formatCode>
                <c:ptCount val="6"/>
                <c:pt idx="0">
                  <c:v>312810</c:v>
                </c:pt>
                <c:pt idx="1">
                  <c:v>283538</c:v>
                </c:pt>
                <c:pt idx="2">
                  <c:v>284356</c:v>
                </c:pt>
                <c:pt idx="3">
                  <c:v>263079</c:v>
                </c:pt>
                <c:pt idx="4">
                  <c:v>320557</c:v>
                </c:pt>
                <c:pt idx="5">
                  <c:v>290670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E-4CEB-9277-4DFFD798043E}"/>
            </c:ext>
          </c:extLst>
        </c:ser>
        <c:ser>
          <c:idx val="3"/>
          <c:order val="1"/>
          <c:tx>
            <c:strRef>
              <c:f>'[diferencia dosis_SRP1 2019-2020.xlsx]Boletin'!$A$6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9050" cap="rnd" cmpd="sng" algn="ctr">
              <a:noFill/>
              <a:prstDash val="solid"/>
              <a:round/>
            </a:ln>
            <a:effectLst/>
          </c:spPr>
          <c:invertIfNegative val="0"/>
          <c:cat>
            <c:strRef>
              <c:f>'[diferencia dosis_SRP1 2019-2020.xlsx]Boletin'!$B$3:$G$3</c:f>
              <c:strCache>
                <c:ptCount val="6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 </c:v>
                </c:pt>
              </c:strCache>
            </c:strRef>
          </c:cat>
          <c:val>
            <c:numRef>
              <c:f>'[diferencia dosis_SRP1 2019-2020.xlsx]Boletin'!$B$6:$G$6</c:f>
              <c:numCache>
                <c:formatCode>#,##0</c:formatCode>
                <c:ptCount val="6"/>
                <c:pt idx="0">
                  <c:v>305332</c:v>
                </c:pt>
                <c:pt idx="1">
                  <c:v>288462</c:v>
                </c:pt>
                <c:pt idx="2">
                  <c:v>230399</c:v>
                </c:pt>
                <c:pt idx="3">
                  <c:v>184927</c:v>
                </c:pt>
                <c:pt idx="4">
                  <c:v>216900</c:v>
                </c:pt>
                <c:pt idx="5">
                  <c:v>221301.27818448024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6E-4CEB-9277-4DFFD79804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4772768"/>
        <c:axId val="1290211184"/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4772768"/>
        <c:axId val="1290211184"/>
        <c:extLst>
          <c:ext xmlns:c15="http://schemas.microsoft.com/office/drawing/2012/chart" uri="{02D57815-91ED-43cb-92C2-25804820EDAC}">
            <c15:filteredLineSeries>
              <c15:ser>
                <c:idx val="1"/>
                <c:order val="3"/>
                <c:tx>
                  <c:strRef>
                    <c:extLst>
                      <c:ext uri="{02D57815-91ED-43cb-92C2-25804820EDAC}">
                        <c15:formulaRef>
                          <c15:sqref>'[diferencia dosis_SRP1 2019-2020.xlsx]Boletin'!$A$6</c15:sqref>
                        </c15:formulaRef>
                      </c:ext>
                    </c:extLst>
                    <c:strCache>
                      <c:ptCount val="1"/>
                      <c:pt idx="0">
                        <c:v>2020</c:v>
                      </c:pt>
                    </c:strCache>
                  </c:strRef>
                </c:tx>
                <c:spPr>
                  <a:ln w="19050" cap="rnd" cmpd="sng" algn="ctr">
                    <a:solidFill>
                      <a:schemeClr val="accent3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'[diferencia dosis_SRP1 2019-2020.xlsx]Boletin'!$B$4:$G$4</c15:sqref>
                        </c15:formulaRef>
                      </c:ext>
                    </c:extLst>
                    <c:strCache>
                      <c:ptCount val="6"/>
                      <c:pt idx="0">
                        <c:v>Enero </c:v>
                      </c:pt>
                      <c:pt idx="1">
                        <c:v>Febrero </c:v>
                      </c:pt>
                      <c:pt idx="2">
                        <c:v>Marzo</c:v>
                      </c:pt>
                      <c:pt idx="3">
                        <c:v>Abril </c:v>
                      </c:pt>
                      <c:pt idx="4">
                        <c:v>Mayo </c:v>
                      </c:pt>
                      <c:pt idx="5">
                        <c:v>Junio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'[diferencia dosis_SRP1 2019-2020.xlsx]Boletin'!$B$6:$G$6</c15:sqref>
                        </c15:formulaRef>
                      </c:ext>
                    </c:extLst>
                    <c:numCache>
                      <c:formatCode>#,##0</c:formatCode>
                      <c:ptCount val="6"/>
                      <c:pt idx="0">
                        <c:v>305332</c:v>
                      </c:pt>
                      <c:pt idx="1">
                        <c:v>288462</c:v>
                      </c:pt>
                      <c:pt idx="2">
                        <c:v>230399</c:v>
                      </c:pt>
                      <c:pt idx="3">
                        <c:v>184927</c:v>
                      </c:pt>
                      <c:pt idx="4">
                        <c:v>216900</c:v>
                      </c:pt>
                      <c:pt idx="5">
                        <c:v>221301.27818448024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C26E-4CEB-9277-4DFFD798043E}"/>
                  </c:ext>
                </c:extLst>
              </c15:ser>
            </c15:filteredLineSeries>
          </c:ext>
        </c:extLst>
      </c:lineChart>
      <c:lineChart>
        <c:grouping val="standard"/>
        <c:varyColors val="0"/>
        <c:ser>
          <c:idx val="0"/>
          <c:order val="2"/>
          <c:tx>
            <c:strRef>
              <c:f>'[diferencia dosis_SRP1 2019-2020.xlsx]Boletin'!$A$10</c:f>
              <c:strCache>
                <c:ptCount val="1"/>
                <c:pt idx="0">
                  <c:v>% difference</c:v>
                </c:pt>
              </c:strCache>
            </c:strRef>
          </c:tx>
          <c:spPr>
            <a:ln w="1905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1"/>
            <c:bubble3D val="0"/>
            <c:spPr>
              <a:ln w="19050" cap="rnd" cmpd="sng" algn="ctr">
                <a:solidFill>
                  <a:schemeClr val="accent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C26E-4CEB-9277-4DFFD798043E}"/>
              </c:ext>
            </c:extLst>
          </c:dPt>
          <c:dPt>
            <c:idx val="2"/>
            <c:bubble3D val="0"/>
            <c:spPr>
              <a:ln w="19050" cap="rnd" cmpd="sng" algn="ctr">
                <a:solidFill>
                  <a:schemeClr val="accent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C26E-4CEB-9277-4DFFD798043E}"/>
              </c:ext>
            </c:extLst>
          </c:dPt>
          <c:dPt>
            <c:idx val="3"/>
            <c:bubble3D val="0"/>
            <c:spPr>
              <a:ln w="19050" cap="rnd" cmpd="sng" algn="ctr">
                <a:solidFill>
                  <a:schemeClr val="accent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C26E-4CEB-9277-4DFFD798043E}"/>
              </c:ext>
            </c:extLst>
          </c:dPt>
          <c:dPt>
            <c:idx val="4"/>
            <c:bubble3D val="0"/>
            <c:spPr>
              <a:ln w="19050" cap="rnd" cmpd="sng" algn="ctr">
                <a:solidFill>
                  <a:schemeClr val="accent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C26E-4CEB-9277-4DFFD798043E}"/>
              </c:ext>
            </c:extLst>
          </c:dPt>
          <c:dPt>
            <c:idx val="5"/>
            <c:bubble3D val="0"/>
            <c:spPr>
              <a:ln w="19050" cap="rnd" cmpd="sng" algn="ctr">
                <a:solidFill>
                  <a:schemeClr val="accent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C26E-4CEB-9277-4DFFD798043E}"/>
              </c:ext>
            </c:extLst>
          </c:dPt>
          <c:errBars>
            <c:errDir val="y"/>
            <c:errBarType val="both"/>
            <c:errValType val="percentage"/>
            <c:noEndCap val="0"/>
            <c:val val="5"/>
            <c:spPr>
              <a:solidFill>
                <a:schemeClr val="tx1"/>
              </a:solidFill>
              <a:ln w="6350" cap="flat" cmpd="sng" algn="ctr">
                <a:solidFill>
                  <a:schemeClr val="tx1"/>
                </a:solidFill>
                <a:prstDash val="solid"/>
                <a:round/>
              </a:ln>
              <a:effectLst/>
            </c:spPr>
          </c:errBars>
          <c:cat>
            <c:strRef>
              <c:f>'[diferencia dosis_SRP1 2019-2020.xlsx]Boletin'!$B$4:$G$4</c:f>
              <c:strCache>
                <c:ptCount val="6"/>
                <c:pt idx="0">
                  <c:v>Enero </c:v>
                </c:pt>
                <c:pt idx="1">
                  <c:v>Febrero </c:v>
                </c:pt>
                <c:pt idx="2">
                  <c:v>Marzo</c:v>
                </c:pt>
                <c:pt idx="3">
                  <c:v>Abril </c:v>
                </c:pt>
                <c:pt idx="4">
                  <c:v>Mayo </c:v>
                </c:pt>
                <c:pt idx="5">
                  <c:v>Junio </c:v>
                </c:pt>
              </c:strCache>
            </c:strRef>
          </c:cat>
          <c:val>
            <c:numRef>
              <c:f>'[diferencia dosis_SRP1 2019-2020.xlsx]Boletin'!$B$9:$G$9</c:f>
              <c:numCache>
                <c:formatCode>0.00</c:formatCode>
                <c:ptCount val="6"/>
                <c:pt idx="0">
                  <c:v>2.3905885361721171</c:v>
                </c:pt>
                <c:pt idx="1">
                  <c:v>-1.7366278946737299</c:v>
                </c:pt>
                <c:pt idx="2">
                  <c:v>18.975157900659738</c:v>
                </c:pt>
                <c:pt idx="3">
                  <c:v>29.706666058484331</c:v>
                </c:pt>
                <c:pt idx="4">
                  <c:v>32.336526733155104</c:v>
                </c:pt>
                <c:pt idx="5">
                  <c:v>23.865112263226258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26E-4CEB-9277-4DFFD79804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6435247"/>
        <c:axId val="1418163775"/>
      </c:lineChart>
      <c:catAx>
        <c:axId val="129477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0211184"/>
        <c:crosses val="autoZero"/>
        <c:auto val="1"/>
        <c:lblAlgn val="ctr"/>
        <c:lblOffset val="100"/>
        <c:noMultiLvlLbl val="0"/>
      </c:catAx>
      <c:valAx>
        <c:axId val="1290211184"/>
        <c:scaling>
          <c:orientation val="minMax"/>
          <c:max val="3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No. doses</a:t>
                </a:r>
              </a:p>
            </c:rich>
          </c:tx>
          <c:layout>
            <c:manualLayout>
              <c:xMode val="edge"/>
              <c:yMode val="edge"/>
              <c:x val="1.0411976251581865E-2"/>
              <c:y val="2.9458401301429194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bg2">
                <a:lumMod val="90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772768"/>
        <c:crosses val="autoZero"/>
        <c:crossBetween val="between"/>
        <c:majorUnit val="50000"/>
      </c:valAx>
      <c:valAx>
        <c:axId val="1418163775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6435247"/>
        <c:crosses val="max"/>
        <c:crossBetween val="between"/>
      </c:valAx>
      <c:catAx>
        <c:axId val="157643524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1816377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630235279804221"/>
          <c:y val="0.93471568115699077"/>
          <c:w val="0.36702404557145846"/>
          <c:h val="5.89180677235853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71620-167E-42EA-B706-E9560B3E7E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9B9F7E-CE36-485E-8589-CFED4C93B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05FC4-603D-459B-A875-01F2A7D67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43557-13C2-437E-9881-73CF34F76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F479E-8F66-4DF9-A89A-F5EA4EDF8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7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39DA3-A1D3-4F91-920A-E7092A181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ACEAAD-7A4C-422A-BAB0-B47CBE0C7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134A9-2955-4F17-B5DD-484F9424C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BBAE1-4A4C-4451-89CA-43F3DCE9B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50336-160D-4818-AE63-9429A834D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7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AFA7E9-5B21-47DB-A556-7438576BD3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85B370-28E4-4401-8C96-A0AE33144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A35F8-6A5F-445E-B10A-DD674DCA6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AE2C3-C614-4BB3-BCF3-D59CEA3F2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EAE68-257E-4298-AC49-1A9149F43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6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7FE72-20F6-4250-BD1F-0125255CE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6A37E-7E98-4197-BF23-C9F3CA3B6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72B30-02AC-49CC-9D9C-01B14872D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0BCE4-79E8-45E9-9447-0D7787F87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8976D-07C1-4875-827B-4EF89969D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3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72F32-57EB-48BE-B8B9-55E9B230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E35F8-70C0-445B-B9A9-0345B6E20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73F50-7180-43C0-ABBD-A6352FDD2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C0033-23A6-4B9D-98A8-0EBA27C3D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A1A7B-D2A4-4A5F-8CD6-D0693AEE3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3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BDF01-1BE4-48A8-ACCB-1A11383DD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B1135-75AF-4F10-B37C-499A22050C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A1B4D-DB56-4178-9662-FC3B5912F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F4897-C4E9-4BD1-8763-8F4BBB8E8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27F9A-F9EF-4E03-8DE4-687084494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DA2FD-50A1-4186-862A-64652A9C5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A6C31-C45C-416D-A62F-01A5AC6C0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6FF8A-18B0-46C0-9ED9-6C7AD16BF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234E6-4E9C-415D-9B2D-A10669DF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64CF7C-637F-4796-B7E0-B1ECFB3AB1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F61104-4CCB-4973-8DF9-6BDF5FAFF9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54F983-F121-431E-B03A-D90689F6B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A47C0C-640D-441A-89FE-FF5169C0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EA480C-38CB-4682-9128-D7A64F52D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FBAA4-5FD5-454D-A7BF-677E8807B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87D877-E370-4A2E-B2A4-EC64B1DCA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CDFB4-F135-470D-8F13-1D98AD7F0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D95313-A40A-4C21-A3EC-15289B1B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4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EEB2D-C961-453B-8B68-A1875A851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1D0E7B-5415-4548-88CA-C6A274DE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112B3-4327-4DD7-99C3-04D92E765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0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6848A-7279-4D43-99E2-27CA3FF70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65CC5-8232-47C3-8460-2977F2155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E73A35-5A56-4E71-8A9D-E05E301D6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5016F-0906-4530-80A5-A250D7D6F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38625-5104-49AC-82ED-493763DA9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4A34B-D44C-4A93-BFB9-37B27B38D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B8147-3D7F-4A2E-991A-3D04A12A4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8A67D0-A9D1-4F83-99E4-8ED85D2561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A9990F-EF57-495C-9063-19CDCBF02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D78F2-37B0-4F37-9216-F842AE1C3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A1263E-3C44-48E2-9DBA-94A34F017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46000-961B-4967-9398-5FB586183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7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37F5D6-9B23-46FE-A11B-8564CC5B6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AC923-5CF4-4094-BD09-1CB7E6AB0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41514-9B81-417A-B872-3B8D8B9D34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C35B7-074C-4387-BE25-3114437B53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8B85D-3AE2-4002-BDB5-99F76CE3AC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8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3312E2B-85F9-48FA-A84B-F3E89998E9A2}"/>
              </a:ext>
            </a:extLst>
          </p:cNvPr>
          <p:cNvSpPr txBox="1">
            <a:spLocks/>
          </p:cNvSpPr>
          <p:nvPr/>
        </p:nvSpPr>
        <p:spPr>
          <a:xfrm>
            <a:off x="611892" y="0"/>
            <a:ext cx="11275308" cy="15058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200" b="1" kern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Reduction in the number of MMR1 doses among 25 Latin American countries: January to June of 2019 vs 2020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CEF0880-FBEA-45EA-8957-5DA65FBD64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9204225"/>
              </p:ext>
            </p:extLst>
          </p:nvPr>
        </p:nvGraphicFramePr>
        <p:xfrm>
          <a:off x="839726" y="1505883"/>
          <a:ext cx="10512547" cy="445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D2B3A10-F7BB-45AE-801D-AE774E56C742}"/>
              </a:ext>
            </a:extLst>
          </p:cNvPr>
          <p:cNvSpPr txBox="1"/>
          <p:nvPr/>
        </p:nvSpPr>
        <p:spPr>
          <a:xfrm>
            <a:off x="839726" y="6171260"/>
            <a:ext cx="1051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MMR1: first dose of measles, mumps and rubella vaccine.</a:t>
            </a:r>
          </a:p>
          <a:p>
            <a:r>
              <a:rPr lang="en-US" sz="1200" dirty="0"/>
              <a:t>Source: country reports sent to Immunization Unit, PAHO/WHO </a:t>
            </a:r>
          </a:p>
        </p:txBody>
      </p:sp>
    </p:spTree>
    <p:extLst>
      <p:ext uri="{BB962C8B-B14F-4D97-AF65-F5344CB8AC3E}">
        <p14:creationId xmlns:p14="http://schemas.microsoft.com/office/powerpoint/2010/main" val="1179406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237199-9B36-4A59-B6D2-1421975836D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E29B2DA-63DF-42BF-893E-735838709C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B83431-9A4C-499E-8BB7-99BCDECF8A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5</cp:revision>
  <dcterms:created xsi:type="dcterms:W3CDTF">2020-09-17T22:15:21Z</dcterms:created>
  <dcterms:modified xsi:type="dcterms:W3CDTF">2020-09-20T22:21:07Z</dcterms:modified>
</cp:coreProperties>
</file>