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04161224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avo, Ms. Pamela (WDC)" initials="BMP(" lastIdx="15" clrIdx="0">
    <p:extLst>
      <p:ext uri="{19B8F6BF-5375-455C-9EA6-DF929625EA0E}">
        <p15:presenceInfo xmlns:p15="http://schemas.microsoft.com/office/powerpoint/2012/main" userId="S::bravopam@paho.org::bd47166a-b96e-4f14-b747-53ce1bf78792" providerId="AD"/>
      </p:ext>
    </p:extLst>
  </p:cmAuthor>
  <p:cmAuthor id="2" name="Windows User" initials="WU" lastIdx="16" clrIdx="1">
    <p:extLst>
      <p:ext uri="{19B8F6BF-5375-455C-9EA6-DF929625EA0E}">
        <p15:presenceInfo xmlns:p15="http://schemas.microsoft.com/office/powerpoint/2012/main" userId="Windows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76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62564-8DCE-4006-B2C4-974096FC52F4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3FB52A-2C4E-4399-B423-1C36A647A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636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2D55A5-D8CD-4CD6-A7A8-7564D6FE871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059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662B4-235F-49F5-8D65-A44B1E7B59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3392F2-E684-47E6-AD27-A283821EF6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3F6C2C-2D5A-4431-A464-76C84B46E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45DF3-AD4D-4596-8ADC-90611BC73E38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083BEE-0C49-4527-8E8C-6B6E19D77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C98DDB-9D3D-4FD2-B4DE-5820FE96F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BFE67-15C2-4C0A-92AB-576CD9768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147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215C00-C90B-49D7-B531-00EA1B887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683030-F170-4B7B-96E6-C4C2B98A51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2988E8-02A4-44A7-BD47-8E83012B9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45DF3-AD4D-4596-8ADC-90611BC73E38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417A82-B4CD-4DC4-B3AA-9FB9C3836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D4FD49-EEA9-48E4-970D-B110ABF9D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BFE67-15C2-4C0A-92AB-576CD9768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737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B12291-2D6F-4484-A40F-70F71EAF2B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95034C-120D-440D-9267-F071870ABF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5017EA-2A4C-4A66-B8EF-494608381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45DF3-AD4D-4596-8ADC-90611BC73E38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7F94A5-576C-4DFB-966C-FBAA4CA90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9B046D-8E88-4F41-8349-21E94319C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BFE67-15C2-4C0A-92AB-576CD9768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2229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hite Bkground (English)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1E725-CE43-44EB-A712-6F2E1FD7CE9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6902F5-B876-4410-A143-203178122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B16CBCE-038D-42F2-8BEA-B1EA007D08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43001"/>
            <a:ext cx="10972800" cy="4983163"/>
          </a:xfrm>
        </p:spPr>
        <p:txBody>
          <a:bodyPr/>
          <a:lstStyle/>
          <a:p>
            <a:pPr lvl="0"/>
            <a:r>
              <a:rPr lang="es-ES" noProof="0" dirty="0" err="1"/>
              <a:t>Click</a:t>
            </a:r>
            <a:r>
              <a:rPr lang="es-ES" noProof="0" dirty="0"/>
              <a:t> to </a:t>
            </a:r>
            <a:r>
              <a:rPr lang="es-ES" noProof="0" dirty="0" err="1"/>
              <a:t>edit</a:t>
            </a:r>
            <a:r>
              <a:rPr lang="es-ES" noProof="0" dirty="0"/>
              <a:t> Master </a:t>
            </a:r>
            <a:r>
              <a:rPr lang="es-ES" noProof="0" dirty="0" err="1"/>
              <a:t>text</a:t>
            </a:r>
            <a:r>
              <a:rPr lang="es-ES" noProof="0" dirty="0"/>
              <a:t> </a:t>
            </a:r>
            <a:r>
              <a:rPr lang="es-ES" noProof="0" dirty="0" err="1"/>
              <a:t>styles</a:t>
            </a:r>
            <a:endParaRPr lang="es-ES" noProof="0" dirty="0"/>
          </a:p>
          <a:p>
            <a:pPr lvl="1"/>
            <a:r>
              <a:rPr lang="es-ES" noProof="0" dirty="0" err="1"/>
              <a:t>Second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  <a:p>
            <a:pPr lvl="2"/>
            <a:r>
              <a:rPr lang="es-ES" noProof="0" dirty="0" err="1"/>
              <a:t>Third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  <a:p>
            <a:pPr lvl="3"/>
            <a:r>
              <a:rPr lang="es-ES" noProof="0" dirty="0" err="1"/>
              <a:t>Fourth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  <a:p>
            <a:pPr lvl="4"/>
            <a:r>
              <a:rPr lang="es-ES" noProof="0" dirty="0" err="1"/>
              <a:t>Fifth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432125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B3ED0-E72F-4DD0-A1FA-61BCC9563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2F5A99-3919-4D75-A37D-E3309E258B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71DF38-6689-4D7A-A04A-D5D818315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45DF3-AD4D-4596-8ADC-90611BC73E38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08A385-907B-4E0F-9294-FD34652A5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75560A-97C1-4A30-92AF-88C9BD34A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BFE67-15C2-4C0A-92AB-576CD9768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619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67CC30-3BDE-441C-AF19-B7B873757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81E708-0390-4575-96C0-7126F3AA1C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4ECC72-ADB6-4F15-A325-B8D3405E2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45DF3-AD4D-4596-8ADC-90611BC73E38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40AAC2-16C2-45F0-83A7-CB7ABE1C8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D34199-A2D0-474B-B8A9-65C180050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BFE67-15C2-4C0A-92AB-576CD9768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743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13CE4-CADE-44EC-B60D-946AB3A7C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F7EF28-1EBC-4596-8878-EBF95C7517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DA12C7-B027-47D3-89F3-DC07626BC0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D52EC8-FC52-4F48-A7A6-CD115D7CB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45DF3-AD4D-4596-8ADC-90611BC73E38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8BD84C-C438-4CE6-B551-31187CBE8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C6921E-E70E-425D-B186-BFAF675AE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BFE67-15C2-4C0A-92AB-576CD9768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341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9C27D-48B8-4790-83C8-62CC6D589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BE7EC4-2739-48E3-BC0B-4B208474E0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CF492-8A52-4F5D-AD73-3090523D6C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B7403E-42B3-492B-B695-0104BE431A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8AA188-1847-4BC5-A99D-3EBDF755A6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7033D0-6120-481F-B861-BE1D02E7A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45DF3-AD4D-4596-8ADC-90611BC73E38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A3B9AE-D901-4879-9E80-AFB7C4BD7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A635C2-BA8F-49C5-8B14-112AFD37D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BFE67-15C2-4C0A-92AB-576CD9768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584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BBCA2-9FEE-4AED-ADD7-FEEB4CDD1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AC3857-0A73-4186-946C-A804C32A0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45DF3-AD4D-4596-8ADC-90611BC73E38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58780D-4634-4DA7-8CC5-741407704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409712-3DF2-4F61-9006-1D29312B5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BFE67-15C2-4C0A-92AB-576CD9768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067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1D0FC5-0B51-4C84-A8C4-00260CEC1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45DF3-AD4D-4596-8ADC-90611BC73E38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46671A-4594-4562-8BA7-9C7FC6C00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D10005-966A-4693-A7FB-A24B8E616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BFE67-15C2-4C0A-92AB-576CD9768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246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16E53-3239-41C1-A2F3-E8D469FF2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9F143-90C6-45B3-AFEB-DEF0226B11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A76ECA-2727-4C79-88C3-AA20A93CBE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E4441C-8959-412D-8265-00DD34C04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45DF3-AD4D-4596-8ADC-90611BC73E38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98C20F-876D-48FC-A860-321740422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0C031C-7E23-473F-A1A7-14D3F20D5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BFE67-15C2-4C0A-92AB-576CD9768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708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495E8-8167-400F-917F-B198305C5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5DB75B-5D79-4B8E-B126-41E0FDFE1C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E2EA72-4BE5-437C-8154-57E280D164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FBD01E-9738-42EF-B188-D384B5E0B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45DF3-AD4D-4596-8ADC-90611BC73E38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61C193-FCF2-49CB-9EB4-190E7ECB7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D32058-CB60-4BCE-A77A-906A8C503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BFE67-15C2-4C0A-92AB-576CD9768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812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7B0EE65-C83E-4DB0-9A43-FD2516189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6FE9E8-9ACD-4755-BC71-953D726CFB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798E5-BC04-400D-A2F0-609ABF194E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545DF3-AD4D-4596-8ADC-90611BC73E38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AC05A9-9401-467C-AD07-EE7456414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D67CC8-254A-4CC2-905B-103E634A85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BFE67-15C2-4C0A-92AB-576CD9768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879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7317BCC2-1996-4BD8-89CC-9C5B02E26DDC}"/>
              </a:ext>
            </a:extLst>
          </p:cNvPr>
          <p:cNvSpPr/>
          <p:nvPr/>
        </p:nvSpPr>
        <p:spPr>
          <a:xfrm>
            <a:off x="5672028" y="1251281"/>
            <a:ext cx="1870051" cy="44184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C253C3D-6E6C-48A6-BCDA-9AB0CB88963F}"/>
              </a:ext>
            </a:extLst>
          </p:cNvPr>
          <p:cNvSpPr txBox="1"/>
          <p:nvPr/>
        </p:nvSpPr>
        <p:spPr>
          <a:xfrm>
            <a:off x="303512" y="192373"/>
            <a:ext cx="372534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es-GT" sz="2800" b="1" dirty="0">
                <a:solidFill>
                  <a:srgbClr val="00B0F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Monitoreando la recomendación del TAG 2013, de bajar la edad de vacunación de SRP-2 a los </a:t>
            </a:r>
            <a:r>
              <a:rPr lang="es-GT" sz="2800" b="1" dirty="0">
                <a:solidFill>
                  <a:srgbClr val="FF99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18 meses entre 2014 y 2019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6D13290-9DD6-4C2D-A282-28D6ADAD18D0}"/>
              </a:ext>
            </a:extLst>
          </p:cNvPr>
          <p:cNvSpPr txBox="1"/>
          <p:nvPr/>
        </p:nvSpPr>
        <p:spPr>
          <a:xfrm>
            <a:off x="5929637" y="5676319"/>
            <a:ext cx="549599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1100" baseline="30000" dirty="0"/>
              <a:t>(a)</a:t>
            </a:r>
            <a:r>
              <a:rPr lang="es-419" sz="1100" dirty="0"/>
              <a:t> a los 15 meses</a:t>
            </a:r>
            <a:br>
              <a:rPr lang="es-419" sz="1100" dirty="0"/>
            </a:br>
            <a:r>
              <a:rPr lang="es-419" sz="1100" baseline="30000" dirty="0"/>
              <a:t>(b)</a:t>
            </a:r>
            <a:r>
              <a:rPr lang="es-419" sz="1100" dirty="0"/>
              <a:t> a los 13 meses. El país usa la vacuna sarampión-rubeola (SR).                                                                                                                    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2329F8B4-E3A9-4262-940A-0F61D3C5202D}"/>
              </a:ext>
            </a:extLst>
          </p:cNvPr>
          <p:cNvSpPr/>
          <p:nvPr/>
        </p:nvSpPr>
        <p:spPr>
          <a:xfrm>
            <a:off x="7611978" y="1251281"/>
            <a:ext cx="1870051" cy="44184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4A56632-499E-4A94-868B-1B3E7BA3EC03}"/>
              </a:ext>
            </a:extLst>
          </p:cNvPr>
          <p:cNvSpPr/>
          <p:nvPr/>
        </p:nvSpPr>
        <p:spPr>
          <a:xfrm>
            <a:off x="9555576" y="1251281"/>
            <a:ext cx="1870051" cy="44184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9AB72E31-A9E5-4CC1-96B3-B5B17F7172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2893188"/>
              </p:ext>
            </p:extLst>
          </p:nvPr>
        </p:nvGraphicFramePr>
        <p:xfrm>
          <a:off x="5672028" y="885234"/>
          <a:ext cx="5753599" cy="47361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6990">
                  <a:extLst>
                    <a:ext uri="{9D8B030D-6E8A-4147-A177-3AD203B41FA5}">
                      <a16:colId xmlns:a16="http://schemas.microsoft.com/office/drawing/2014/main" val="4148840974"/>
                    </a:ext>
                  </a:extLst>
                </a:gridCol>
                <a:gridCol w="1960114">
                  <a:extLst>
                    <a:ext uri="{9D8B030D-6E8A-4147-A177-3AD203B41FA5}">
                      <a16:colId xmlns:a16="http://schemas.microsoft.com/office/drawing/2014/main" val="1727945115"/>
                    </a:ext>
                  </a:extLst>
                </a:gridCol>
                <a:gridCol w="1886495">
                  <a:extLst>
                    <a:ext uri="{9D8B030D-6E8A-4147-A177-3AD203B41FA5}">
                      <a16:colId xmlns:a16="http://schemas.microsoft.com/office/drawing/2014/main" val="1267456299"/>
                    </a:ext>
                  </a:extLst>
                </a:gridCol>
              </a:tblGrid>
              <a:tr h="497649">
                <a:tc>
                  <a:txBody>
                    <a:bodyPr/>
                    <a:lstStyle/>
                    <a:p>
                      <a:pPr algn="ctr" fontAlgn="ctr"/>
                      <a:endParaRPr lang="es-419" sz="1400" b="1" i="0" u="none" strike="noStrike" noProof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926" marR="9926" marT="992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419" sz="1400" b="1" i="0" u="none" strike="noStrike" noProof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926" marR="9926" marT="992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419" sz="1400" b="1" i="0" u="none" strike="noStrike" noProof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926" marR="9926" marT="9926" marB="0" anchor="ctr"/>
                </a:tc>
                <a:extLst>
                  <a:ext uri="{0D108BD9-81ED-4DB2-BD59-A6C34878D82A}">
                    <a16:rowId xmlns:a16="http://schemas.microsoft.com/office/drawing/2014/main" val="3018750672"/>
                  </a:ext>
                </a:extLst>
              </a:tr>
              <a:tr h="25411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419" sz="1200" b="0" u="none" strike="noStrike" noProof="0" dirty="0">
                          <a:effectLst/>
                        </a:rPr>
                        <a:t>Antigua &amp; Barbuda</a:t>
                      </a:r>
                      <a:endParaRPr lang="es-419" sz="1200" b="0" i="0" u="none" strike="noStrike" baseline="30000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926" marR="9926" marT="9926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s-419" sz="1200" b="0" u="none" strike="noStrike" noProof="0" dirty="0">
                          <a:effectLst/>
                        </a:rPr>
                        <a:t>Argentina</a:t>
                      </a:r>
                      <a:endParaRPr lang="es-419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926" marR="9926" marT="9926" marB="0" anchor="ctr"/>
                </a:tc>
                <a:tc>
                  <a:txBody>
                    <a:bodyPr/>
                    <a:lstStyle/>
                    <a:p>
                      <a:pPr marL="0" lvl="1" indent="0" algn="ctr" fontAlgn="b">
                        <a:lnSpc>
                          <a:spcPct val="80000"/>
                        </a:lnSpc>
                      </a:pPr>
                      <a:r>
                        <a:rPr lang="es-419" sz="1200" b="0" u="none" strike="noStrike" noProof="0" dirty="0">
                          <a:effectLst/>
                        </a:rPr>
                        <a:t>Bolivia </a:t>
                      </a:r>
                      <a:endParaRPr lang="es-419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926" marR="9926" marT="9926" marB="0" anchor="ctr"/>
                </a:tc>
                <a:extLst>
                  <a:ext uri="{0D108BD9-81ED-4DB2-BD59-A6C34878D82A}">
                    <a16:rowId xmlns:a16="http://schemas.microsoft.com/office/drawing/2014/main" val="557984782"/>
                  </a:ext>
                </a:extLst>
              </a:tr>
              <a:tr h="254112"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  <a:tabLst/>
                      </a:pPr>
                      <a:r>
                        <a:rPr lang="es-419" sz="1200" b="0" u="none" strike="noStrike" noProof="0" dirty="0">
                          <a:effectLst/>
                        </a:rPr>
                        <a:t>Belice</a:t>
                      </a:r>
                      <a:endParaRPr lang="es-419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926" marR="9926" marT="9926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s-419" sz="1200" b="0" u="none" strike="noStrike" noProof="0" dirty="0">
                          <a:effectLst/>
                        </a:rPr>
                        <a:t>Chile</a:t>
                      </a:r>
                      <a:endParaRPr lang="es-419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926" marR="9926" marT="9926" marB="0" anchor="ctr"/>
                </a:tc>
                <a:tc>
                  <a:txBody>
                    <a:bodyPr/>
                    <a:lstStyle/>
                    <a:p>
                      <a:pPr marL="0" lvl="1" indent="0" algn="ctr" defTabSz="914400" rtl="0" eaLnBrk="1" fontAlgn="b" latinLnBrk="0" hangingPunct="1">
                        <a:lnSpc>
                          <a:spcPct val="80000"/>
                        </a:lnSpc>
                      </a:pPr>
                      <a:r>
                        <a:rPr lang="es-419" sz="1200" b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Dominica</a:t>
                      </a:r>
                    </a:p>
                  </a:txBody>
                  <a:tcPr marL="9926" marR="9926" marT="9926" marB="0" anchor="ctr"/>
                </a:tc>
                <a:extLst>
                  <a:ext uri="{0D108BD9-81ED-4DB2-BD59-A6C34878D82A}">
                    <a16:rowId xmlns:a16="http://schemas.microsoft.com/office/drawing/2014/main" val="529534119"/>
                  </a:ext>
                </a:extLst>
              </a:tr>
              <a:tr h="25411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419" sz="1200" b="0" u="none" strike="noStrike" noProof="0" dirty="0">
                          <a:effectLst/>
                        </a:rPr>
                        <a:t>Bahamas</a:t>
                      </a:r>
                      <a:endParaRPr lang="es-419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926" marR="9926" marT="9926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s-419" sz="1200" b="0" u="none" strike="noStrike" noProof="0" dirty="0" err="1">
                          <a:effectLst/>
                        </a:rPr>
                        <a:t>Canada</a:t>
                      </a:r>
                      <a:endParaRPr lang="es-419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926" marR="9926" marT="9926" marB="0" anchor="ctr"/>
                </a:tc>
                <a:tc>
                  <a:txBody>
                    <a:bodyPr/>
                    <a:lstStyle/>
                    <a:p>
                      <a:pPr marL="0" lvl="1" indent="0" algn="ctr" defTabSz="914400" rtl="0" eaLnBrk="1" fontAlgn="b" latinLnBrk="0" hangingPunct="1">
                        <a:lnSpc>
                          <a:spcPct val="80000"/>
                        </a:lnSpc>
                      </a:pPr>
                      <a:r>
                        <a:rPr lang="es-419" sz="1200" b="0" u="none" strike="noStrike" kern="1200" noProof="0" dirty="0">
                          <a:effectLst/>
                        </a:rPr>
                        <a:t>Guatemala</a:t>
                      </a:r>
                      <a:endParaRPr lang="es-419" sz="1200" b="0" u="none" strike="noStrike" kern="1200" noProof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926" marR="9926" marT="9926" marB="0" anchor="ctr"/>
                </a:tc>
                <a:extLst>
                  <a:ext uri="{0D108BD9-81ED-4DB2-BD59-A6C34878D82A}">
                    <a16:rowId xmlns:a16="http://schemas.microsoft.com/office/drawing/2014/main" val="2038813984"/>
                  </a:ext>
                </a:extLst>
              </a:tr>
              <a:tr h="254112"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s-419" sz="1200" b="0" u="none" strike="noStrike" noProof="0" dirty="0">
                          <a:effectLst/>
                        </a:rPr>
                        <a:t>Barbados</a:t>
                      </a:r>
                      <a:endParaRPr lang="es-419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926" marR="9926" marT="9926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s-419" sz="1200" b="0" u="none" strike="noStrike" noProof="0">
                          <a:effectLst/>
                        </a:rPr>
                        <a:t>Colombia</a:t>
                      </a:r>
                      <a:endParaRPr lang="es-419" sz="1200" b="0" i="0" u="none" strike="noStrike" noProof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926" marR="9926" marT="9926" marB="0" anchor="ctr"/>
                </a:tc>
                <a:tc>
                  <a:txBody>
                    <a:bodyPr/>
                    <a:lstStyle/>
                    <a:p>
                      <a:pPr marL="0" lvl="1" indent="0" algn="ctr" defTabSz="914400" rtl="0" eaLnBrk="1" fontAlgn="b" latinLnBrk="0" hangingPunct="1">
                        <a:lnSpc>
                          <a:spcPct val="80000"/>
                        </a:lnSpc>
                      </a:pPr>
                      <a:r>
                        <a:rPr lang="es-419" sz="1200" b="0" u="none" strike="noStrike" kern="1200" noProof="0" dirty="0" err="1">
                          <a:effectLst/>
                        </a:rPr>
                        <a:t>Haiti</a:t>
                      </a:r>
                      <a:r>
                        <a:rPr lang="es-419" sz="1200" b="0" u="none" strike="noStrike" kern="1200" noProof="0" dirty="0">
                          <a:effectLst/>
                        </a:rPr>
                        <a:t> </a:t>
                      </a:r>
                      <a:r>
                        <a:rPr lang="es-419" sz="1200" b="0" u="none" strike="noStrike" baseline="30000" noProof="0" dirty="0">
                          <a:effectLst/>
                        </a:rPr>
                        <a:t>(b)</a:t>
                      </a:r>
                      <a:endParaRPr lang="es-419" sz="1200" b="0" u="none" strike="noStrike" kern="1200" noProof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926" marR="9926" marT="9926" marB="0" anchor="ctr"/>
                </a:tc>
                <a:extLst>
                  <a:ext uri="{0D108BD9-81ED-4DB2-BD59-A6C34878D82A}">
                    <a16:rowId xmlns:a16="http://schemas.microsoft.com/office/drawing/2014/main" val="2444590162"/>
                  </a:ext>
                </a:extLst>
              </a:tr>
              <a:tr h="254112"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s-419" sz="1200" b="0" u="none" strike="noStrike" noProof="0" dirty="0">
                          <a:effectLst/>
                        </a:rPr>
                        <a:t>Brasil</a:t>
                      </a:r>
                      <a:r>
                        <a:rPr lang="es-419" sz="1200" b="0" u="none" strike="noStrike" baseline="30000" noProof="0" dirty="0">
                          <a:effectLst/>
                        </a:rPr>
                        <a:t>(a)</a:t>
                      </a:r>
                      <a:endParaRPr lang="es-419" sz="1200" b="0" i="0" u="none" strike="noStrike" baseline="30000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926" marR="9926" marT="9926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s-419" sz="1200" b="0" u="none" strike="noStrike" noProof="0">
                          <a:effectLst/>
                        </a:rPr>
                        <a:t>Costa Rica</a:t>
                      </a:r>
                      <a:endParaRPr lang="es-419" sz="1200" b="0" i="0" u="none" strike="noStrike" noProof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926" marR="9926" marT="9926" marB="0" anchor="ctr"/>
                </a:tc>
                <a:tc>
                  <a:txBody>
                    <a:bodyPr/>
                    <a:lstStyle/>
                    <a:p>
                      <a:pPr marL="0" lvl="1" indent="0" algn="ctr" defTabSz="914400" rtl="0" eaLnBrk="1" fontAlgn="b" latinLnBrk="0" hangingPunct="1">
                        <a:lnSpc>
                          <a:spcPct val="80000"/>
                        </a:lnSpc>
                      </a:pPr>
                      <a:r>
                        <a:rPr lang="es-419" sz="1200" b="0" u="none" strike="noStrike" kern="1200" noProof="0" dirty="0">
                          <a:effectLst/>
                        </a:rPr>
                        <a:t>Honduras</a:t>
                      </a:r>
                      <a:endParaRPr lang="es-419" sz="1200" b="0" u="none" strike="noStrike" kern="1200" noProof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926" marR="9926" marT="9926" marB="0" anchor="ctr"/>
                </a:tc>
                <a:extLst>
                  <a:ext uri="{0D108BD9-81ED-4DB2-BD59-A6C34878D82A}">
                    <a16:rowId xmlns:a16="http://schemas.microsoft.com/office/drawing/2014/main" val="3811439365"/>
                  </a:ext>
                </a:extLst>
              </a:tr>
              <a:tr h="254112"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s-419" sz="1200" b="0" u="none" strike="noStrike" noProof="0" dirty="0">
                          <a:effectLst/>
                        </a:rPr>
                        <a:t>Ecuador</a:t>
                      </a:r>
                      <a:endParaRPr lang="es-419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926" marR="9926" marT="9926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s-419" sz="1200" b="0" u="none" strike="noStrike" noProof="0">
                          <a:effectLst/>
                        </a:rPr>
                        <a:t>Cuba</a:t>
                      </a:r>
                      <a:endParaRPr lang="es-419" sz="1200" b="0" i="0" u="none" strike="noStrike" noProof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926" marR="9926" marT="9926" marB="0" anchor="ctr"/>
                </a:tc>
                <a:tc>
                  <a:txBody>
                    <a:bodyPr/>
                    <a:lstStyle/>
                    <a:p>
                      <a:pPr marL="0" lvl="1" indent="0" algn="ctr" defTabSz="914400" rtl="0" eaLnBrk="1" fontAlgn="b" latinLnBrk="0" hangingPunct="1">
                        <a:lnSpc>
                          <a:spcPct val="80000"/>
                        </a:lnSpc>
                      </a:pPr>
                      <a:r>
                        <a:rPr lang="es-419" sz="1200" b="0" u="none" strike="noStrike" kern="1200" noProof="0" dirty="0">
                          <a:effectLst/>
                        </a:rPr>
                        <a:t>Nicaragua</a:t>
                      </a:r>
                      <a:endParaRPr lang="es-419" sz="1200" b="0" u="none" strike="noStrike" kern="1200" noProof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926" marR="9926" marT="9926" marB="0" anchor="ctr"/>
                </a:tc>
                <a:extLst>
                  <a:ext uri="{0D108BD9-81ED-4DB2-BD59-A6C34878D82A}">
                    <a16:rowId xmlns:a16="http://schemas.microsoft.com/office/drawing/2014/main" val="1220919090"/>
                  </a:ext>
                </a:extLst>
              </a:tr>
              <a:tr h="254112"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s-419" sz="1200" b="0" u="none" strike="noStrike" noProof="0" dirty="0">
                          <a:effectLst/>
                        </a:rPr>
                        <a:t>Guyana</a:t>
                      </a:r>
                      <a:endParaRPr lang="es-419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926" marR="9926" marT="9926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s-419" sz="1200" b="0" u="none" strike="noStrike" noProof="0">
                          <a:effectLst/>
                        </a:rPr>
                        <a:t>El Salvador</a:t>
                      </a:r>
                      <a:endParaRPr lang="es-419" sz="1200" b="0" i="0" u="none" strike="noStrike" noProof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926" marR="9926" marT="9926" marB="0" anchor="ctr"/>
                </a:tc>
                <a:tc>
                  <a:txBody>
                    <a:bodyPr/>
                    <a:lstStyle/>
                    <a:p>
                      <a:pPr marL="0" lvl="1" indent="0" algn="ctr" defTabSz="914400" rtl="0" eaLnBrk="1" fontAlgn="b" latinLnBrk="0" hangingPunct="1">
                        <a:lnSpc>
                          <a:spcPct val="80000"/>
                        </a:lnSpc>
                      </a:pPr>
                      <a:r>
                        <a:rPr lang="es-419" sz="1200" b="0" u="none" strike="noStrike" kern="1200" noProof="0" dirty="0">
                          <a:effectLst/>
                        </a:rPr>
                        <a:t>República Dominicana</a:t>
                      </a:r>
                      <a:endParaRPr lang="es-419" sz="1200" b="0" u="none" strike="noStrike" kern="1200" noProof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926" marR="9926" marT="9926" marB="0" anchor="ctr"/>
                </a:tc>
                <a:extLst>
                  <a:ext uri="{0D108BD9-81ED-4DB2-BD59-A6C34878D82A}">
                    <a16:rowId xmlns:a16="http://schemas.microsoft.com/office/drawing/2014/main" val="1790291863"/>
                  </a:ext>
                </a:extLst>
              </a:tr>
              <a:tr h="280711"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s-419" sz="1200" b="0" u="none" strike="noStrike" noProof="0" dirty="0">
                          <a:effectLst/>
                        </a:rPr>
                        <a:t>Jamaica</a:t>
                      </a:r>
                      <a:endParaRPr lang="es-419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926" marR="9926" marT="9926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s-419" sz="1200" b="0" u="none" strike="noStrike" noProof="0">
                          <a:effectLst/>
                        </a:rPr>
                        <a:t>Estados Unidos</a:t>
                      </a:r>
                      <a:endParaRPr lang="es-419" sz="1200" b="0" i="0" u="none" strike="noStrike" noProof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926" marR="9926" marT="9926" marB="0" anchor="ctr"/>
                </a:tc>
                <a:tc>
                  <a:txBody>
                    <a:bodyPr/>
                    <a:lstStyle/>
                    <a:p>
                      <a:pPr algn="ctr"/>
                      <a:endParaRPr lang="es-419" noProof="0" dirty="0"/>
                    </a:p>
                  </a:txBody>
                  <a:tcPr marL="9926" marR="9926" marT="9926" marB="0" anchor="ctr"/>
                </a:tc>
                <a:extLst>
                  <a:ext uri="{0D108BD9-81ED-4DB2-BD59-A6C34878D82A}">
                    <a16:rowId xmlns:a16="http://schemas.microsoft.com/office/drawing/2014/main" val="4159571294"/>
                  </a:ext>
                </a:extLst>
              </a:tr>
              <a:tr h="254112"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s-419" sz="1200" b="0" u="none" strike="noStrike" noProof="0" dirty="0" err="1">
                          <a:effectLst/>
                        </a:rPr>
                        <a:t>Panama</a:t>
                      </a:r>
                      <a:endParaRPr lang="es-419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926" marR="9926" marT="9926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s-419" sz="1200" b="0" u="none" strike="noStrike" noProof="0">
                          <a:effectLst/>
                        </a:rPr>
                        <a:t>México</a:t>
                      </a:r>
                      <a:endParaRPr lang="es-419" sz="1200" b="0" i="0" u="none" strike="noStrike" noProof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926" marR="9926" marT="99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80000"/>
                        </a:lnSpc>
                      </a:pPr>
                      <a:endParaRPr lang="es-419" sz="1200" b="0" u="none" strike="noStrike" kern="1200" noProof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926" marR="9926" marT="9926" marB="0" anchor="ctr"/>
                </a:tc>
                <a:extLst>
                  <a:ext uri="{0D108BD9-81ED-4DB2-BD59-A6C34878D82A}">
                    <a16:rowId xmlns:a16="http://schemas.microsoft.com/office/drawing/2014/main" val="1460221148"/>
                  </a:ext>
                </a:extLst>
              </a:tr>
              <a:tr h="254112"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s-419" sz="1200" b="0" u="none" strike="noStrike" noProof="0" dirty="0">
                          <a:effectLst/>
                        </a:rPr>
                        <a:t>Perú</a:t>
                      </a:r>
                      <a:endParaRPr lang="es-419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926" marR="9926" marT="9926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419" sz="1200" b="0" u="none" strike="noStrike" kern="1200" noProof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Paraguay</a:t>
                      </a:r>
                    </a:p>
                    <a:p>
                      <a:pPr algn="ctr" fontAlgn="b">
                        <a:lnSpc>
                          <a:spcPct val="80000"/>
                        </a:lnSpc>
                      </a:pPr>
                      <a:endParaRPr lang="es-419" sz="1200" b="0" i="0" u="none" strike="noStrike" noProof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926" marR="9926" marT="9926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s-419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926" marR="9926" marT="9926" marB="0" anchor="ctr"/>
                </a:tc>
                <a:extLst>
                  <a:ext uri="{0D108BD9-81ED-4DB2-BD59-A6C34878D82A}">
                    <a16:rowId xmlns:a16="http://schemas.microsoft.com/office/drawing/2014/main" val="2921978125"/>
                  </a:ext>
                </a:extLst>
              </a:tr>
              <a:tr h="298772"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s-419" sz="1200" b="0" u="none" strike="noStrike" noProof="0" dirty="0">
                          <a:effectLst/>
                        </a:rPr>
                        <a:t>St. </a:t>
                      </a:r>
                      <a:r>
                        <a:rPr lang="es-419" sz="1200" b="0" u="none" strike="noStrike" noProof="0" dirty="0" err="1">
                          <a:effectLst/>
                        </a:rPr>
                        <a:t>Kitts</a:t>
                      </a:r>
                      <a:r>
                        <a:rPr lang="es-419" sz="1200" b="0" u="none" strike="noStrike" noProof="0" dirty="0">
                          <a:effectLst/>
                        </a:rPr>
                        <a:t> &amp; </a:t>
                      </a:r>
                      <a:r>
                        <a:rPr lang="es-419" sz="1200" b="0" u="none" strike="noStrike" noProof="0" dirty="0" err="1">
                          <a:effectLst/>
                        </a:rPr>
                        <a:t>Nevis</a:t>
                      </a:r>
                      <a:endParaRPr lang="es-419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926" marR="9926" marT="9926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419" sz="1200" b="0" u="none" strike="noStrike" noProof="0">
                          <a:effectLst/>
                        </a:rPr>
                        <a:t>Mexico</a:t>
                      </a:r>
                      <a:endParaRPr lang="es-419" sz="1200" b="0" i="0" u="none" strike="noStrike" noProof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b">
                        <a:lnSpc>
                          <a:spcPct val="80000"/>
                        </a:lnSpc>
                      </a:pPr>
                      <a:endParaRPr lang="es-419" sz="1200" b="0" i="0" u="none" strike="noStrike" noProof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926" marR="9926" marT="9926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s-419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926" marR="9926" marT="9926" marB="0" anchor="ctr"/>
                </a:tc>
                <a:extLst>
                  <a:ext uri="{0D108BD9-81ED-4DB2-BD59-A6C34878D82A}">
                    <a16:rowId xmlns:a16="http://schemas.microsoft.com/office/drawing/2014/main" val="2139164746"/>
                  </a:ext>
                </a:extLst>
              </a:tr>
              <a:tr h="254112"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s-419" sz="1200" b="0" u="none" strike="noStrike" noProof="0" dirty="0">
                          <a:effectLst/>
                        </a:rPr>
                        <a:t>Saint Lucia</a:t>
                      </a:r>
                      <a:endParaRPr lang="es-419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926" marR="9926" marT="9926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s-419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926" marR="9926" marT="9926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s-419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926" marR="9926" marT="9926" marB="0" anchor="ctr"/>
                </a:tc>
                <a:extLst>
                  <a:ext uri="{0D108BD9-81ED-4DB2-BD59-A6C34878D82A}">
                    <a16:rowId xmlns:a16="http://schemas.microsoft.com/office/drawing/2014/main" val="1794867569"/>
                  </a:ext>
                </a:extLst>
              </a:tr>
              <a:tr h="254112"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s-419" sz="1200" b="0" u="none" strike="noStrike" noProof="0" dirty="0" err="1">
                          <a:effectLst/>
                        </a:rPr>
                        <a:t>Suriname</a:t>
                      </a:r>
                      <a:endParaRPr lang="es-419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926" marR="9926" marT="99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80000"/>
                        </a:lnSpc>
                      </a:pPr>
                      <a:endParaRPr lang="es-419" sz="1200" b="0" u="none" strike="noStrike" kern="1200" noProof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926" marR="9926" marT="9926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s-419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926" marR="9926" marT="9926" marB="0" anchor="ctr"/>
                </a:tc>
                <a:extLst>
                  <a:ext uri="{0D108BD9-81ED-4DB2-BD59-A6C34878D82A}">
                    <a16:rowId xmlns:a16="http://schemas.microsoft.com/office/drawing/2014/main" val="4057710878"/>
                  </a:ext>
                </a:extLst>
              </a:tr>
              <a:tr h="27695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419" sz="1200" b="0" u="none" strike="noStrike" noProof="0" dirty="0">
                          <a:effectLst/>
                        </a:rPr>
                        <a:t>Trinidad and Tobago</a:t>
                      </a:r>
                      <a:endParaRPr lang="es-419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926" marR="9926" marT="9926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s-419" sz="1200" b="0" i="0" u="none" strike="noStrike" noProof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926" marR="9926" marT="9926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s-419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926" marR="9926" marT="9926" marB="0" anchor="ctr"/>
                </a:tc>
                <a:extLst>
                  <a:ext uri="{0D108BD9-81ED-4DB2-BD59-A6C34878D82A}">
                    <a16:rowId xmlns:a16="http://schemas.microsoft.com/office/drawing/2014/main" val="1274435307"/>
                  </a:ext>
                </a:extLst>
              </a:tr>
              <a:tr h="276955"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r>
                        <a:rPr lang="es-419" sz="1200" b="0" u="none" strike="noStrike" kern="1200" noProof="0" dirty="0">
                          <a:effectLst/>
                        </a:rPr>
                        <a:t>Venezuela</a:t>
                      </a:r>
                      <a:endParaRPr lang="es-419" sz="1200" b="0" u="none" strike="noStrike" kern="1200" noProof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926" marR="9926" marT="9926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s-419" sz="1200" b="0" i="0" u="none" strike="noStrike" noProof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926" marR="9926" marT="9926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s-419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926" marR="9926" marT="9926" marB="0" anchor="ctr"/>
                </a:tc>
                <a:extLst>
                  <a:ext uri="{0D108BD9-81ED-4DB2-BD59-A6C34878D82A}">
                    <a16:rowId xmlns:a16="http://schemas.microsoft.com/office/drawing/2014/main" val="2862277451"/>
                  </a:ext>
                </a:extLst>
              </a:tr>
              <a:tr h="254112"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s-419" sz="1200" b="0" u="none" strike="noStrike" kern="1200" noProof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926" marR="9926" marT="99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80000"/>
                        </a:lnSpc>
                      </a:pPr>
                      <a:endParaRPr lang="es-419" sz="1200" b="0" u="none" strike="noStrike" kern="1200" noProof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926" marR="9926" marT="9926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80000"/>
                        </a:lnSpc>
                      </a:pPr>
                      <a:endParaRPr lang="es-419" sz="12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926" marR="9926" marT="9926" marB="0" anchor="ctr"/>
                </a:tc>
                <a:extLst>
                  <a:ext uri="{0D108BD9-81ED-4DB2-BD59-A6C34878D82A}">
                    <a16:rowId xmlns:a16="http://schemas.microsoft.com/office/drawing/2014/main" val="3829126614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FF0CD2D4-0A31-4427-B3B6-25800E67A281}"/>
              </a:ext>
            </a:extLst>
          </p:cNvPr>
          <p:cNvSpPr txBox="1"/>
          <p:nvPr/>
        </p:nvSpPr>
        <p:spPr>
          <a:xfrm>
            <a:off x="7762127" y="648664"/>
            <a:ext cx="1569751" cy="5232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419" sz="1400" dirty="0"/>
              <a:t>No bajaron la edad (4-7 años)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F4CB487-FBD8-4FDE-9A54-B9122AE5418B}"/>
              </a:ext>
            </a:extLst>
          </p:cNvPr>
          <p:cNvSpPr txBox="1"/>
          <p:nvPr/>
        </p:nvSpPr>
        <p:spPr>
          <a:xfrm>
            <a:off x="5822177" y="648308"/>
            <a:ext cx="1569751" cy="5232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419" sz="1400"/>
              <a:t>Bajaron la edad</a:t>
            </a:r>
            <a:br>
              <a:rPr lang="es-419" sz="1400"/>
            </a:br>
            <a:r>
              <a:rPr lang="es-419" sz="1400"/>
              <a:t>(18 meses)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A69789B-ECEE-4EDA-B4B7-64A348530E87}"/>
              </a:ext>
            </a:extLst>
          </p:cNvPr>
          <p:cNvSpPr txBox="1"/>
          <p:nvPr/>
        </p:nvSpPr>
        <p:spPr>
          <a:xfrm>
            <a:off x="9720935" y="627683"/>
            <a:ext cx="1569751" cy="5232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419" sz="1400" dirty="0"/>
              <a:t>Introdujeron la SRP-2 18 meses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CB46C5F-E9B9-4E63-8A72-37DD1EC63557}"/>
              </a:ext>
            </a:extLst>
          </p:cNvPr>
          <p:cNvSpPr txBox="1"/>
          <p:nvPr/>
        </p:nvSpPr>
        <p:spPr>
          <a:xfrm>
            <a:off x="303512" y="3492137"/>
            <a:ext cx="4151610" cy="2209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419" dirty="0"/>
              <a:t>Los países que administran la segunda dosis de la vacuna contra el sarampión, la rubeola y parotiditis (SRP-2) entre los 4 y 7 años deben implementar una </a:t>
            </a:r>
            <a:r>
              <a:rPr lang="es-419" b="1" dirty="0"/>
              <a:t>campaña de seguimiento</a:t>
            </a:r>
            <a:r>
              <a:rPr lang="es-419" dirty="0"/>
              <a:t> </a:t>
            </a:r>
            <a:r>
              <a:rPr lang="es-419" b="1" dirty="0"/>
              <a:t>antes de bajar la edad</a:t>
            </a:r>
            <a:r>
              <a:rPr lang="es-419" dirty="0"/>
              <a:t>, para garantizar que los niños entre 2 y 7 años reciban dos dosis de esta vacuna. 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775B2EE-9E54-41F3-85EB-C134CB04C3F4}"/>
              </a:ext>
            </a:extLst>
          </p:cNvPr>
          <p:cNvSpPr/>
          <p:nvPr/>
        </p:nvSpPr>
        <p:spPr>
          <a:xfrm>
            <a:off x="303512" y="6534822"/>
            <a:ext cx="850457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es-GT" sz="1100" dirty="0">
                <a:solidFill>
                  <a:schemeClr val="bg2">
                    <a:lumMod val="50000"/>
                  </a:schemeClr>
                </a:solidFill>
              </a:rPr>
              <a:t>Fuente: Formulario conjunto para la notificación sobre inmunización de la OPS/OMS y UNICEF 2020 (JRF por sus siglas en inglés) (Datos 2019).</a:t>
            </a:r>
          </a:p>
        </p:txBody>
      </p:sp>
    </p:spTree>
    <p:extLst>
      <p:ext uri="{BB962C8B-B14F-4D97-AF65-F5344CB8AC3E}">
        <p14:creationId xmlns:p14="http://schemas.microsoft.com/office/powerpoint/2010/main" val="1330845422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69FE739999C447A76F1EF8B3FD66E4" ma:contentTypeVersion="13" ma:contentTypeDescription="Create a new document." ma:contentTypeScope="" ma:versionID="cbd048430c8551c34c2c3c8571f1b260">
  <xsd:schema xmlns:xsd="http://www.w3.org/2001/XMLSchema" xmlns:xs="http://www.w3.org/2001/XMLSchema" xmlns:p="http://schemas.microsoft.com/office/2006/metadata/properties" xmlns:ns3="4655c133-e14e-4d88-8fbc-c3b347145ec5" xmlns:ns4="64ced670-a384-4657-ba0f-fc07d30f5a44" targetNamespace="http://schemas.microsoft.com/office/2006/metadata/properties" ma:root="true" ma:fieldsID="5457dbb80d17598a17de4d439e456cf2" ns3:_="" ns4:_="">
    <xsd:import namespace="4655c133-e14e-4d88-8fbc-c3b347145ec5"/>
    <xsd:import namespace="64ced670-a384-4657-ba0f-fc07d30f5a4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55c133-e14e-4d88-8fbc-c3b347145e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ced670-a384-4657-ba0f-fc07d30f5a4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BCD9DBB-D38D-4D82-B8C2-864149CC98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55c133-e14e-4d88-8fbc-c3b347145ec5"/>
    <ds:schemaRef ds:uri="64ced670-a384-4657-ba0f-fc07d30f5a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D61AD4B-8CFE-4FFE-B0BC-C5C69BF4368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BF781B9-3698-4A8E-B142-FED0C5F31002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207</Words>
  <Application>Microsoft Office PowerPoint</Application>
  <PresentationFormat>Widescreen</PresentationFormat>
  <Paragraphs>41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Ebrima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Bravo, Ms. Pamela (WDC)</dc:creator>
  <cp:lastModifiedBy>Pacis, Ms. Carmelita Lucia (WDC)</cp:lastModifiedBy>
  <cp:revision>9</cp:revision>
  <dcterms:created xsi:type="dcterms:W3CDTF">2020-10-08T22:41:46Z</dcterms:created>
  <dcterms:modified xsi:type="dcterms:W3CDTF">2020-10-09T23:23:48Z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0x0101007C69FE739999C447A76F1EF8B3FD66E4</vt:lpwstr>
  </property>
</Properties>
</file>