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57130358705176E-2"/>
          <c:y val="3.5914010816902757E-2"/>
          <c:w val="0.89375784548670545"/>
          <c:h val="0.76400753055726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HTI</c:v>
                </c:pt>
                <c:pt idx="2">
                  <c:v>HND</c:v>
                </c:pt>
                <c:pt idx="3">
                  <c:v>PRY</c:v>
                </c:pt>
                <c:pt idx="4">
                  <c:v>TTO</c:v>
                </c:pt>
                <c:pt idx="5">
                  <c:v>MEX</c:v>
                </c:pt>
                <c:pt idx="6">
                  <c:v>ARG</c:v>
                </c:pt>
                <c:pt idx="7">
                  <c:v>PER</c:v>
                </c:pt>
                <c:pt idx="8">
                  <c:v>NIC</c:v>
                </c:pt>
                <c:pt idx="9">
                  <c:v>BRA</c:v>
                </c:pt>
                <c:pt idx="10">
                  <c:v>COL</c:v>
                </c:pt>
                <c:pt idx="11">
                  <c:v>BOL</c:v>
                </c:pt>
                <c:pt idx="12">
                  <c:v>GTM</c:v>
                </c:pt>
                <c:pt idx="13">
                  <c:v>VEN</c:v>
                </c:pt>
                <c:pt idx="14">
                  <c:v>CRI</c:v>
                </c:pt>
                <c:pt idx="15">
                  <c:v>CHL</c:v>
                </c:pt>
                <c:pt idx="16">
                  <c:v>DOM</c:v>
                </c:pt>
                <c:pt idx="17">
                  <c:v>PAN</c:v>
                </c:pt>
                <c:pt idx="18">
                  <c:v>SLV</c:v>
                </c:pt>
                <c:pt idx="19">
                  <c:v>CUB</c:v>
                </c:pt>
                <c:pt idx="20">
                  <c:v>URY</c:v>
                </c:pt>
                <c:pt idx="21">
                  <c:v>ECU</c:v>
                </c:pt>
                <c:pt idx="22">
                  <c:v>USA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38</c:v>
                </c:pt>
                <c:pt idx="1">
                  <c:v>36</c:v>
                </c:pt>
                <c:pt idx="2">
                  <c:v>41</c:v>
                </c:pt>
                <c:pt idx="3">
                  <c:v>41</c:v>
                </c:pt>
                <c:pt idx="4">
                  <c:v>40</c:v>
                </c:pt>
                <c:pt idx="5">
                  <c:v>40</c:v>
                </c:pt>
                <c:pt idx="6">
                  <c:v>36</c:v>
                </c:pt>
                <c:pt idx="7">
                  <c:v>38</c:v>
                </c:pt>
                <c:pt idx="8">
                  <c:v>30</c:v>
                </c:pt>
                <c:pt idx="9">
                  <c:v>16</c:v>
                </c:pt>
                <c:pt idx="10">
                  <c:v>36</c:v>
                </c:pt>
                <c:pt idx="11">
                  <c:v>5</c:v>
                </c:pt>
                <c:pt idx="12">
                  <c:v>22</c:v>
                </c:pt>
                <c:pt idx="13">
                  <c:v>14</c:v>
                </c:pt>
                <c:pt idx="14">
                  <c:v>30</c:v>
                </c:pt>
                <c:pt idx="15">
                  <c:v>36</c:v>
                </c:pt>
                <c:pt idx="16">
                  <c:v>20</c:v>
                </c:pt>
                <c:pt idx="17">
                  <c:v>17</c:v>
                </c:pt>
                <c:pt idx="18">
                  <c:v>16</c:v>
                </c:pt>
                <c:pt idx="19">
                  <c:v>14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2-4427-A26B-57456D41E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HTI</c:v>
                </c:pt>
                <c:pt idx="2">
                  <c:v>HND</c:v>
                </c:pt>
                <c:pt idx="3">
                  <c:v>PRY</c:v>
                </c:pt>
                <c:pt idx="4">
                  <c:v>TTO</c:v>
                </c:pt>
                <c:pt idx="5">
                  <c:v>MEX</c:v>
                </c:pt>
                <c:pt idx="6">
                  <c:v>ARG</c:v>
                </c:pt>
                <c:pt idx="7">
                  <c:v>PER</c:v>
                </c:pt>
                <c:pt idx="8">
                  <c:v>NIC</c:v>
                </c:pt>
                <c:pt idx="9">
                  <c:v>BRA</c:v>
                </c:pt>
                <c:pt idx="10">
                  <c:v>COL</c:v>
                </c:pt>
                <c:pt idx="11">
                  <c:v>BOL</c:v>
                </c:pt>
                <c:pt idx="12">
                  <c:v>GTM</c:v>
                </c:pt>
                <c:pt idx="13">
                  <c:v>VEN</c:v>
                </c:pt>
                <c:pt idx="14">
                  <c:v>CRI</c:v>
                </c:pt>
                <c:pt idx="15">
                  <c:v>CHL</c:v>
                </c:pt>
                <c:pt idx="16">
                  <c:v>DOM</c:v>
                </c:pt>
                <c:pt idx="17">
                  <c:v>PAN</c:v>
                </c:pt>
                <c:pt idx="18">
                  <c:v>SLV</c:v>
                </c:pt>
                <c:pt idx="19">
                  <c:v>CUB</c:v>
                </c:pt>
                <c:pt idx="20">
                  <c:v>URY</c:v>
                </c:pt>
                <c:pt idx="21">
                  <c:v>ECU</c:v>
                </c:pt>
                <c:pt idx="22">
                  <c:v>USA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41</c:v>
                </c:pt>
                <c:pt idx="1">
                  <c:v>41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39</c:v>
                </c:pt>
                <c:pt idx="6">
                  <c:v>38</c:v>
                </c:pt>
                <c:pt idx="7">
                  <c:v>38</c:v>
                </c:pt>
                <c:pt idx="8">
                  <c:v>34</c:v>
                </c:pt>
                <c:pt idx="9">
                  <c:v>26</c:v>
                </c:pt>
                <c:pt idx="10">
                  <c:v>24</c:v>
                </c:pt>
                <c:pt idx="11">
                  <c:v>23</c:v>
                </c:pt>
                <c:pt idx="12">
                  <c:v>21</c:v>
                </c:pt>
                <c:pt idx="13">
                  <c:v>19</c:v>
                </c:pt>
                <c:pt idx="14">
                  <c:v>16</c:v>
                </c:pt>
                <c:pt idx="15">
                  <c:v>14</c:v>
                </c:pt>
                <c:pt idx="16">
                  <c:v>12</c:v>
                </c:pt>
                <c:pt idx="17">
                  <c:v>12</c:v>
                </c:pt>
                <c:pt idx="18">
                  <c:v>9</c:v>
                </c:pt>
                <c:pt idx="19">
                  <c:v>7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8-4A77-9AC9-EF444C50B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821805648"/>
        <c:axId val="869887872"/>
      </c:barChart>
      <c:catAx>
        <c:axId val="82180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Países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0056972498002972"/>
              <c:y val="0.894242874260744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87872"/>
        <c:crosses val="autoZero"/>
        <c:auto val="1"/>
        <c:lblAlgn val="ctr"/>
        <c:lblOffset val="100"/>
        <c:noMultiLvlLbl val="0"/>
      </c:catAx>
      <c:valAx>
        <c:axId val="8698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Número</a:t>
                </a:r>
                <a:r>
                  <a:rPr lang="en-US" dirty="0"/>
                  <a:t> de </a:t>
                </a:r>
                <a:r>
                  <a:rPr lang="en-US" dirty="0" err="1"/>
                  <a:t>semana</a:t>
                </a:r>
                <a:r>
                  <a:rPr lang="en-US" dirty="0"/>
                  <a:t> </a:t>
                </a:r>
                <a:r>
                  <a:rPr lang="en-US" dirty="0" err="1"/>
                  <a:t>epidemiológica</a:t>
                </a:r>
                <a:r>
                  <a:rPr lang="en-US" dirty="0"/>
                  <a:t> </a:t>
                </a:r>
              </a:p>
            </c:rich>
          </c:tx>
          <c:layout>
            <c:manualLayout>
              <c:xMode val="edge"/>
              <c:yMode val="edge"/>
              <c:x val="2.8985507246376812E-2"/>
              <c:y val="0.14170468945414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80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F31A-FD2A-4F59-8A47-BFBCAF0F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29C7B-5D53-4D5A-8468-5C1432BF0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E8EF-296D-4CAC-8B0A-C2B5BDE1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C2E1-4049-4C7C-A909-0C21C3A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6522-AEBE-4632-97FF-22F1EF78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21EC-9542-433D-861F-0F719A2D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8E6AD-489D-47F2-8B3B-51E417DB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08B4-000A-43B9-AEDA-D311495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13D9-DB77-49CB-BD34-6C0856A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98FB-4056-4465-AC25-C90D2D20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1F10C-2439-48DA-964B-A7879AAE1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D915-8082-45F8-BCA4-915EC90F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1CE5-B5E3-4EFB-ACB0-7AEBBC6A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CD5A-6F77-48F0-A64C-8FAFE0A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935-2769-444E-9BFD-6510BAA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6A30-18BF-4BDA-8FD6-5C4BAD39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7A-F18A-4FC4-8C1D-868E56DD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47D0-EBCF-4B89-B23D-2E81768A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B98-522C-47C5-870C-BFD6C1DB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9F5-CE9D-4971-B4FA-F91E7190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02A6-5AC1-42FB-9366-E1B3E079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8C96-1C85-4CD7-BD4C-DDFDB411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6C6F-7696-4D67-998A-366DE77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DA57-BCE0-41B0-95CB-307EC91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3B7-F5B6-4BC6-AB7A-4AB00C3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D9A4-0024-46CF-B536-9123951F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F2CE-2B8D-408A-BA12-0EDDFC203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E96DD-4CE8-444F-8A83-8647A770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25171-DD07-4D2A-B7F8-1A61BAF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EB3E-1C2C-42DA-A7E1-55F2250C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CDB-B46F-449C-B2E3-82125280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942-7241-45AF-BE5F-10A91738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7AB1-4294-47E7-99E7-48C04574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90A16-F4AE-489B-B962-C12C2A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F7B16-C4B9-4642-BAC5-C206D784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E35F-8EC3-4481-94B6-79F1F134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F2FC0-15F5-4FC9-A41E-1895E6C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2AA0B-5BEE-4A31-A04F-A02C8029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D041-1E83-4116-B17A-7065F92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324A-218A-423B-9230-A7E6C13F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CAF55-4837-49E2-A454-806377E4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96DD-84E1-4B15-B3AC-9645879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C755D-9AB3-4F88-B48E-F7718C95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03E9-6D4B-46F5-A09E-A37A4307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4A918-2B5B-4862-8833-A5B0CC7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9FDF4-6158-47D5-A3CD-EF281A0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A231-97D9-47B2-883A-7013CB78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654D-800C-44EB-BCDC-F1CFA66FF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2020D-7B1F-47F3-870E-CD50CCA2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102A-69DD-49A3-B4FE-45807D1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39F6-87B0-410D-A111-C0F1F6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DDCC-E2E7-4384-9B3F-F26152BF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EEC-2BD8-4CD6-BDFB-1CEEA29D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A886-E41F-4DD9-B805-CF9A3F11C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11E19-3B4C-49D3-9C49-0339361D1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E3AC-19DC-4B6F-9F7B-3212DFB4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34DE-1C97-4A22-AD8F-447FFE7F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B605F-A200-4259-B0D6-3A2019C2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D134D-5264-476E-A5BC-B5979916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0B6C-4A96-478D-A996-7AFF9B62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12EB-F603-4ABC-81A5-F2EC4A8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4CC4-B345-4E85-A694-B8C1AAB37E9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B82A-DC9D-41B4-A07B-4B4CBE80C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B8CE-70C0-4EB5-BF8F-74A3DE57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B0B4-F6C3-49B6-8164-E193D029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419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Países reportando información de vigilancia a la OPS a tiempo, semanas epidemiológicas 1-46 de 2019*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FE4DE0-78BF-4644-8BD2-9E28EF41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37782"/>
              </p:ext>
            </p:extLst>
          </p:nvPr>
        </p:nvGraphicFramePr>
        <p:xfrm>
          <a:off x="838200" y="1400175"/>
          <a:ext cx="105156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8B2E210-4EDD-4295-92AE-81A7A226B2C5}"/>
              </a:ext>
            </a:extLst>
          </p:cNvPr>
          <p:cNvSpPr txBox="1"/>
          <p:nvPr/>
        </p:nvSpPr>
        <p:spPr>
          <a:xfrm>
            <a:off x="822060" y="6301111"/>
            <a:ext cx="5036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Fuente: Base de </a:t>
            </a:r>
            <a:r>
              <a:rPr lang="en-US" sz="1100" dirty="0" err="1"/>
              <a:t>datos</a:t>
            </a:r>
            <a:r>
              <a:rPr lang="en-US" sz="1100" dirty="0"/>
              <a:t> de </a:t>
            </a:r>
            <a:r>
              <a:rPr lang="en-US" sz="1100" dirty="0" err="1"/>
              <a:t>Inmunización</a:t>
            </a:r>
            <a:r>
              <a:rPr lang="en-US" sz="1100" dirty="0"/>
              <a:t>, FPL-IM/OPS.  </a:t>
            </a:r>
          </a:p>
          <a:p>
            <a:r>
              <a:rPr lang="en-US" sz="1100" dirty="0"/>
              <a:t>*</a:t>
            </a:r>
            <a:r>
              <a:rPr lang="es-ES" sz="1100" b="0" i="0" dirty="0">
                <a:effectLst/>
                <a:latin typeface="-apple-system"/>
              </a:rPr>
              <a:t>Datos semanales recibidos para el jueves por la mañana.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99ACB-2FF1-47BB-8D77-99E28F66B8B0}"/>
              </a:ext>
            </a:extLst>
          </p:cNvPr>
          <p:cNvSpPr txBox="1"/>
          <p:nvPr/>
        </p:nvSpPr>
        <p:spPr>
          <a:xfrm>
            <a:off x="8040739" y="6470388"/>
            <a:ext cx="3758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</a:t>
            </a:r>
            <a:r>
              <a:rPr lang="es-ES_tradnl" sz="1100" dirty="0"/>
              <a:t>NOTA: TTO representa a los países del Caribe no Latino.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461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E00633-A8B5-437F-B76C-3FD1618F39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F2D894-6DD9-4028-B701-D096F975F9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52C098-0531-47C2-948F-F2A46D306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Países reportando información de vigilancia a la OPS a tiempo, semanas epidemiológicas 1-46 de 2019*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countries reporting surveillance data to PAHO on time, epidemiological weeks 1-46 of 2019* </dc:title>
  <dc:creator>Pacis, Ms. Carmelita Lucia (WDC)</dc:creator>
  <cp:lastModifiedBy>Pacis, Ms. Carmelita Lucia (WDC)</cp:lastModifiedBy>
  <cp:revision>16</cp:revision>
  <dcterms:created xsi:type="dcterms:W3CDTF">2019-11-27T18:05:37Z</dcterms:created>
  <dcterms:modified xsi:type="dcterms:W3CDTF">2020-10-17T21:27:51Z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