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44" autoAdjust="0"/>
    <p:restoredTop sz="85776" autoAdjust="0"/>
  </p:normalViewPr>
  <p:slideViewPr>
    <p:cSldViewPr snapToGrid="0">
      <p:cViewPr varScale="1">
        <p:scale>
          <a:sx n="87" d="100"/>
          <a:sy n="87" d="100"/>
        </p:scale>
        <p:origin x="40" y="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66610121001531"/>
          <c:y val="8.1460701671214802E-2"/>
          <c:w val="0.7767320248015871"/>
          <c:h val="0.75498835745616866"/>
        </c:manualLayout>
      </c:layout>
      <c:barChart>
        <c:barDir val="col"/>
        <c:grouping val="clustered"/>
        <c:varyColors val="0"/>
        <c:ser>
          <c:idx val="1"/>
          <c:order val="1"/>
          <c:tx>
            <c:strRef>
              <c:f>'AND-BRA-SOC'!$C$1</c:f>
              <c:strCache>
                <c:ptCount val="1"/>
                <c:pt idx="0">
                  <c:v>MR suspected cases</c:v>
                </c:pt>
              </c:strCache>
            </c:strRef>
          </c:tx>
          <c:spPr>
            <a:solidFill>
              <a:srgbClr val="0070C0"/>
            </a:solidFill>
            <a:ln>
              <a:noFill/>
            </a:ln>
            <a:effectLst/>
          </c:spPr>
          <c:invertIfNegative val="0"/>
          <c:dPt>
            <c:idx val="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1-13F5-485C-BF00-DD3A3889F579}"/>
              </c:ext>
            </c:extLst>
          </c:dPt>
          <c:dPt>
            <c:idx val="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3-13F5-485C-BF00-DD3A3889F579}"/>
              </c:ext>
            </c:extLst>
          </c:dPt>
          <c:dPt>
            <c:idx val="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5-13F5-485C-BF00-DD3A3889F579}"/>
              </c:ext>
            </c:extLst>
          </c:dPt>
          <c:dPt>
            <c:idx val="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7-13F5-485C-BF00-DD3A3889F579}"/>
              </c:ext>
            </c:extLst>
          </c:dPt>
          <c:dPt>
            <c:idx val="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9-13F5-485C-BF00-DD3A3889F579}"/>
              </c:ext>
            </c:extLst>
          </c:dPt>
          <c:dPt>
            <c:idx val="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B-13F5-485C-BF00-DD3A3889F579}"/>
              </c:ext>
            </c:extLst>
          </c:dPt>
          <c:dPt>
            <c:idx val="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D-13F5-485C-BF00-DD3A3889F579}"/>
              </c:ext>
            </c:extLst>
          </c:dPt>
          <c:dPt>
            <c:idx val="7"/>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F-13F5-485C-BF00-DD3A3889F579}"/>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1-13F5-485C-BF00-DD3A3889F579}"/>
              </c:ext>
            </c:extLst>
          </c:dPt>
          <c:dPt>
            <c:idx val="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3-13F5-485C-BF00-DD3A3889F579}"/>
              </c:ext>
            </c:extLst>
          </c:dPt>
          <c:dPt>
            <c:idx val="1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5-13F5-485C-BF00-DD3A3889F579}"/>
              </c:ext>
            </c:extLst>
          </c:dPt>
          <c:dPt>
            <c:idx val="11"/>
            <c:invertIfNegative val="0"/>
            <c:bubble3D val="0"/>
            <c:spPr>
              <a:solidFill>
                <a:srgbClr val="0070C0"/>
              </a:solidFill>
              <a:ln>
                <a:noFill/>
              </a:ln>
              <a:effectLst/>
            </c:spPr>
            <c:extLst>
              <c:ext xmlns:c16="http://schemas.microsoft.com/office/drawing/2014/chart" uri="{C3380CC4-5D6E-409C-BE32-E72D297353CC}">
                <c16:uniqueId val="{00000017-13F5-485C-BF00-DD3A3889F579}"/>
              </c:ext>
            </c:extLst>
          </c:dPt>
          <c:dPt>
            <c:idx val="12"/>
            <c:invertIfNegative val="0"/>
            <c:bubble3D val="0"/>
            <c:spPr>
              <a:solidFill>
                <a:srgbClr val="0070C0"/>
              </a:solidFill>
              <a:ln>
                <a:noFill/>
              </a:ln>
              <a:effectLst/>
            </c:spPr>
            <c:extLst>
              <c:ext xmlns:c16="http://schemas.microsoft.com/office/drawing/2014/chart" uri="{C3380CC4-5D6E-409C-BE32-E72D297353CC}">
                <c16:uniqueId val="{00000019-13F5-485C-BF00-DD3A3889F579}"/>
              </c:ext>
            </c:extLst>
          </c:dPt>
          <c:dPt>
            <c:idx val="13"/>
            <c:invertIfNegative val="0"/>
            <c:bubble3D val="0"/>
            <c:spPr>
              <a:solidFill>
                <a:srgbClr val="0070C0"/>
              </a:solidFill>
              <a:ln>
                <a:noFill/>
              </a:ln>
              <a:effectLst/>
            </c:spPr>
            <c:extLst>
              <c:ext xmlns:c16="http://schemas.microsoft.com/office/drawing/2014/chart" uri="{C3380CC4-5D6E-409C-BE32-E72D297353CC}">
                <c16:uniqueId val="{0000001B-13F5-485C-BF00-DD3A3889F579}"/>
              </c:ext>
            </c:extLst>
          </c:dPt>
          <c:cat>
            <c:strRef>
              <c:f>'AND-BRA-SOC'!$A$2:$A$46</c:f>
              <c:strCach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strCache>
            </c:strRef>
          </c:cat>
          <c:val>
            <c:numRef>
              <c:f>'AND-BRA-SOC'!$C$2:$C$46</c:f>
              <c:numCache>
                <c:formatCode>General</c:formatCode>
                <c:ptCount val="45"/>
                <c:pt idx="0">
                  <c:v>884</c:v>
                </c:pt>
                <c:pt idx="1">
                  <c:v>1043</c:v>
                </c:pt>
                <c:pt idx="2">
                  <c:v>1143</c:v>
                </c:pt>
                <c:pt idx="3">
                  <c:v>974</c:v>
                </c:pt>
                <c:pt idx="4">
                  <c:v>1079</c:v>
                </c:pt>
                <c:pt idx="5">
                  <c:v>1099</c:v>
                </c:pt>
                <c:pt idx="6">
                  <c:v>1315</c:v>
                </c:pt>
                <c:pt idx="7">
                  <c:v>1321</c:v>
                </c:pt>
                <c:pt idx="8">
                  <c:v>1380</c:v>
                </c:pt>
                <c:pt idx="9">
                  <c:v>1459</c:v>
                </c:pt>
                <c:pt idx="10">
                  <c:v>1599</c:v>
                </c:pt>
                <c:pt idx="11">
                  <c:v>1157</c:v>
                </c:pt>
                <c:pt idx="12">
                  <c:v>958</c:v>
                </c:pt>
                <c:pt idx="13">
                  <c:v>713</c:v>
                </c:pt>
                <c:pt idx="14">
                  <c:v>487</c:v>
                </c:pt>
                <c:pt idx="15">
                  <c:v>349</c:v>
                </c:pt>
                <c:pt idx="16">
                  <c:v>192</c:v>
                </c:pt>
                <c:pt idx="17">
                  <c:v>151</c:v>
                </c:pt>
                <c:pt idx="18">
                  <c:v>128</c:v>
                </c:pt>
                <c:pt idx="19">
                  <c:v>97</c:v>
                </c:pt>
                <c:pt idx="20">
                  <c:v>102</c:v>
                </c:pt>
                <c:pt idx="21">
                  <c:v>88</c:v>
                </c:pt>
                <c:pt idx="22">
                  <c:v>86</c:v>
                </c:pt>
                <c:pt idx="23">
                  <c:v>65</c:v>
                </c:pt>
                <c:pt idx="24">
                  <c:v>84</c:v>
                </c:pt>
                <c:pt idx="25">
                  <c:v>70</c:v>
                </c:pt>
                <c:pt idx="26">
                  <c:v>77</c:v>
                </c:pt>
                <c:pt idx="27">
                  <c:v>89</c:v>
                </c:pt>
                <c:pt idx="28">
                  <c:v>101</c:v>
                </c:pt>
                <c:pt idx="29">
                  <c:v>74</c:v>
                </c:pt>
                <c:pt idx="30">
                  <c:v>61</c:v>
                </c:pt>
                <c:pt idx="31">
                  <c:v>56</c:v>
                </c:pt>
                <c:pt idx="32">
                  <c:v>54</c:v>
                </c:pt>
                <c:pt idx="33">
                  <c:v>73</c:v>
                </c:pt>
                <c:pt idx="34">
                  <c:v>89</c:v>
                </c:pt>
                <c:pt idx="35">
                  <c:v>73</c:v>
                </c:pt>
                <c:pt idx="36">
                  <c:v>66</c:v>
                </c:pt>
                <c:pt idx="37">
                  <c:v>72</c:v>
                </c:pt>
                <c:pt idx="38">
                  <c:v>68</c:v>
                </c:pt>
                <c:pt idx="39">
                  <c:v>89</c:v>
                </c:pt>
                <c:pt idx="40">
                  <c:v>48</c:v>
                </c:pt>
                <c:pt idx="41">
                  <c:v>20</c:v>
                </c:pt>
                <c:pt idx="42">
                  <c:v>15</c:v>
                </c:pt>
                <c:pt idx="43">
                  <c:v>6</c:v>
                </c:pt>
                <c:pt idx="44">
                  <c:v>4</c:v>
                </c:pt>
              </c:numCache>
            </c:numRef>
          </c:val>
          <c:extLst>
            <c:ext xmlns:c16="http://schemas.microsoft.com/office/drawing/2014/chart" uri="{C3380CC4-5D6E-409C-BE32-E72D297353CC}">
              <c16:uniqueId val="{0000001C-13F5-485C-BF00-DD3A3889F579}"/>
            </c:ext>
          </c:extLst>
        </c:ser>
        <c:dLbls>
          <c:showLegendKey val="0"/>
          <c:showVal val="0"/>
          <c:showCatName val="0"/>
          <c:showSerName val="0"/>
          <c:showPercent val="0"/>
          <c:showBubbleSize val="0"/>
        </c:dLbls>
        <c:gapWidth val="50"/>
        <c:overlap val="-27"/>
        <c:axId val="1093075567"/>
        <c:axId val="1250948751"/>
      </c:barChart>
      <c:lineChart>
        <c:grouping val="standard"/>
        <c:varyColors val="0"/>
        <c:ser>
          <c:idx val="0"/>
          <c:order val="0"/>
          <c:tx>
            <c:strRef>
              <c:f>'AND-BRA-SOC'!$B$1</c:f>
              <c:strCache>
                <c:ptCount val="1"/>
                <c:pt idx="0">
                  <c:v>COVID-19 cases</c:v>
                </c:pt>
              </c:strCache>
            </c:strRef>
          </c:tx>
          <c:spPr>
            <a:ln w="28575" cap="rnd">
              <a:solidFill>
                <a:srgbClr val="CC3300"/>
              </a:solidFill>
              <a:round/>
            </a:ln>
            <a:effectLst/>
          </c:spPr>
          <c:marker>
            <c:symbol val="none"/>
          </c:marker>
          <c:cat>
            <c:strRef>
              <c:f>'AND-BRA-SOC'!$A$2:$A$46</c:f>
              <c:strCach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strCache>
            </c:strRef>
          </c:cat>
          <c:val>
            <c:numRef>
              <c:f>'AND-BRA-SOC'!$B$2:$B$46</c:f>
              <c:numCache>
                <c:formatCode>General</c:formatCode>
                <c:ptCount val="45"/>
                <c:pt idx="0">
                  <c:v>0</c:v>
                </c:pt>
                <c:pt idx="1">
                  <c:v>0</c:v>
                </c:pt>
                <c:pt idx="2">
                  <c:v>0</c:v>
                </c:pt>
                <c:pt idx="3">
                  <c:v>0</c:v>
                </c:pt>
                <c:pt idx="4">
                  <c:v>0</c:v>
                </c:pt>
                <c:pt idx="5">
                  <c:v>0</c:v>
                </c:pt>
                <c:pt idx="6">
                  <c:v>0</c:v>
                </c:pt>
                <c:pt idx="7">
                  <c:v>0</c:v>
                </c:pt>
                <c:pt idx="8">
                  <c:v>1</c:v>
                </c:pt>
                <c:pt idx="9">
                  <c:v>40</c:v>
                </c:pt>
                <c:pt idx="10">
                  <c:v>220</c:v>
                </c:pt>
                <c:pt idx="11">
                  <c:v>2422</c:v>
                </c:pt>
                <c:pt idx="12">
                  <c:v>5554</c:v>
                </c:pt>
                <c:pt idx="13">
                  <c:v>13575</c:v>
                </c:pt>
                <c:pt idx="14">
                  <c:v>23740</c:v>
                </c:pt>
                <c:pt idx="15">
                  <c:v>28698</c:v>
                </c:pt>
                <c:pt idx="16">
                  <c:v>48097</c:v>
                </c:pt>
                <c:pt idx="17">
                  <c:v>71327</c:v>
                </c:pt>
                <c:pt idx="18">
                  <c:v>94881</c:v>
                </c:pt>
                <c:pt idx="19">
                  <c:v>119969</c:v>
                </c:pt>
                <c:pt idx="20">
                  <c:v>179312</c:v>
                </c:pt>
                <c:pt idx="21">
                  <c:v>218657</c:v>
                </c:pt>
                <c:pt idx="22">
                  <c:v>277245</c:v>
                </c:pt>
                <c:pt idx="23">
                  <c:v>282720</c:v>
                </c:pt>
                <c:pt idx="24">
                  <c:v>338263</c:v>
                </c:pt>
                <c:pt idx="25">
                  <c:v>347550</c:v>
                </c:pt>
                <c:pt idx="26">
                  <c:v>370612</c:v>
                </c:pt>
                <c:pt idx="27">
                  <c:v>375753</c:v>
                </c:pt>
                <c:pt idx="28">
                  <c:v>374602</c:v>
                </c:pt>
                <c:pt idx="29">
                  <c:v>449178</c:v>
                </c:pt>
                <c:pt idx="30">
                  <c:v>486721</c:v>
                </c:pt>
                <c:pt idx="31">
                  <c:v>510958</c:v>
                </c:pt>
                <c:pt idx="32">
                  <c:v>530484</c:v>
                </c:pt>
                <c:pt idx="33">
                  <c:v>477865</c:v>
                </c:pt>
                <c:pt idx="34">
                  <c:v>492174</c:v>
                </c:pt>
                <c:pt idx="35">
                  <c:v>499162</c:v>
                </c:pt>
                <c:pt idx="36">
                  <c:v>392937</c:v>
                </c:pt>
                <c:pt idx="37">
                  <c:v>417204</c:v>
                </c:pt>
                <c:pt idx="38">
                  <c:v>391362</c:v>
                </c:pt>
                <c:pt idx="39">
                  <c:v>392116</c:v>
                </c:pt>
                <c:pt idx="40">
                  <c:v>371864</c:v>
                </c:pt>
                <c:pt idx="41">
                  <c:v>335249</c:v>
                </c:pt>
                <c:pt idx="42">
                  <c:v>358122</c:v>
                </c:pt>
                <c:pt idx="43">
                  <c:v>358928</c:v>
                </c:pt>
                <c:pt idx="44">
                  <c:v>290648</c:v>
                </c:pt>
              </c:numCache>
            </c:numRef>
          </c:val>
          <c:smooth val="0"/>
          <c:extLst>
            <c:ext xmlns:c16="http://schemas.microsoft.com/office/drawing/2014/chart" uri="{C3380CC4-5D6E-409C-BE32-E72D297353CC}">
              <c16:uniqueId val="{0000001D-13F5-485C-BF00-DD3A3889F579}"/>
            </c:ext>
          </c:extLst>
        </c:ser>
        <c:dLbls>
          <c:showLegendKey val="0"/>
          <c:showVal val="0"/>
          <c:showCatName val="0"/>
          <c:showSerName val="0"/>
          <c:showPercent val="0"/>
          <c:showBubbleSize val="0"/>
        </c:dLbls>
        <c:marker val="1"/>
        <c:smooth val="0"/>
        <c:axId val="1259026591"/>
        <c:axId val="117782975"/>
      </c:lineChart>
      <c:catAx>
        <c:axId val="1093075567"/>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Epidemiological week</a:t>
                </a:r>
              </a:p>
            </c:rich>
          </c:tx>
          <c:layout>
            <c:manualLayout>
              <c:xMode val="edge"/>
              <c:yMode val="edge"/>
              <c:x val="0.44277156772976534"/>
              <c:y val="0.8890969029982018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0948751"/>
        <c:crosses val="autoZero"/>
        <c:auto val="1"/>
        <c:lblAlgn val="ctr"/>
        <c:lblOffset val="100"/>
        <c:tickLblSkip val="2"/>
        <c:tickMarkSkip val="2"/>
        <c:noMultiLvlLbl val="0"/>
      </c:catAx>
      <c:valAx>
        <c:axId val="1250948751"/>
        <c:scaling>
          <c:orientation val="minMax"/>
        </c:scaling>
        <c:delete val="0"/>
        <c:axPos val="l"/>
        <c:title>
          <c:tx>
            <c:rich>
              <a:bodyPr rot="0" spcFirstLastPara="1" vertOverflow="ellipsis"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sz="1050"/>
                  <a:t>MR</a:t>
                </a:r>
                <a:r>
                  <a:rPr lang="en-US" sz="1050" baseline="0"/>
                  <a:t> </a:t>
                </a:r>
                <a:r>
                  <a:rPr lang="en-US" sz="1050"/>
                  <a:t>Suspected cases</a:t>
                </a:r>
              </a:p>
            </c:rich>
          </c:tx>
          <c:layout>
            <c:manualLayout>
              <c:xMode val="edge"/>
              <c:yMode val="edge"/>
              <c:x val="9.7099587085940214E-3"/>
              <c:y val="1.1445845577511389E-2"/>
            </c:manualLayout>
          </c:layout>
          <c:overlay val="0"/>
          <c:spPr>
            <a:noFill/>
            <a:ln>
              <a:noFill/>
            </a:ln>
            <a:effectLst/>
          </c:spPr>
          <c:txPr>
            <a:bodyPr rot="0" spcFirstLastPara="1" vertOverflow="ellipsis"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93075567"/>
        <c:crossesAt val="2"/>
        <c:crossBetween val="between"/>
      </c:valAx>
      <c:valAx>
        <c:axId val="117782975"/>
        <c:scaling>
          <c:orientation val="minMax"/>
        </c:scaling>
        <c:delete val="0"/>
        <c:axPos val="r"/>
        <c:title>
          <c:tx>
            <c:rich>
              <a:bodyPr rot="0" spcFirstLastPara="1" vertOverflow="ellipsis"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sz="1050"/>
                  <a:t>COVID cases</a:t>
                </a:r>
              </a:p>
            </c:rich>
          </c:tx>
          <c:layout>
            <c:manualLayout>
              <c:xMode val="edge"/>
              <c:yMode val="edge"/>
              <c:x val="0.87943551626704863"/>
              <c:y val="1.1236769467957755E-2"/>
            </c:manualLayout>
          </c:layout>
          <c:overlay val="0"/>
          <c:spPr>
            <a:noFill/>
            <a:ln>
              <a:noFill/>
            </a:ln>
            <a:effectLst/>
          </c:spPr>
          <c:txPr>
            <a:bodyPr rot="0" spcFirstLastPara="1" vertOverflow="ellipsis"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259026591"/>
        <c:crosses val="max"/>
        <c:crossBetween val="between"/>
      </c:valAx>
      <c:catAx>
        <c:axId val="1259026591"/>
        <c:scaling>
          <c:orientation val="minMax"/>
        </c:scaling>
        <c:delete val="1"/>
        <c:axPos val="b"/>
        <c:numFmt formatCode="General" sourceLinked="1"/>
        <c:majorTickMark val="out"/>
        <c:minorTickMark val="none"/>
        <c:tickLblPos val="nextTo"/>
        <c:crossAx val="117782975"/>
        <c:crosses val="autoZero"/>
        <c:auto val="1"/>
        <c:lblAlgn val="ctr"/>
        <c:lblOffset val="100"/>
        <c:noMultiLvlLbl val="0"/>
      </c:catAx>
      <c:spPr>
        <a:noFill/>
        <a:ln>
          <a:noFill/>
        </a:ln>
        <a:effectLst/>
      </c:spPr>
    </c:plotArea>
    <c:legend>
      <c:legendPos val="b"/>
      <c:layout>
        <c:manualLayout>
          <c:xMode val="edge"/>
          <c:yMode val="edge"/>
          <c:x val="0.33581260210200287"/>
          <c:y val="5.9782471771570124E-2"/>
          <c:w val="0.40918783561948752"/>
          <c:h val="5.381819460067491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DEBFA-DB07-41B6-B2D3-7B5410AF05DE}" type="datetimeFigureOut">
              <a:rPr lang="en-US" smtClean="0"/>
              <a:t>12/1/2020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7B502-8180-45C8-88D3-D3AFA1EB6BD6}" type="slidenum">
              <a:rPr lang="en-US" smtClean="0"/>
              <a:t>‹#›</a:t>
            </a:fld>
            <a:endParaRPr lang="en-US"/>
          </a:p>
        </p:txBody>
      </p:sp>
    </p:spTree>
    <p:extLst>
      <p:ext uri="{BB962C8B-B14F-4D97-AF65-F5344CB8AC3E}">
        <p14:creationId xmlns:p14="http://schemas.microsoft.com/office/powerpoint/2010/main" val="927284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Beginning of epidemiological week 12 of 2020, a significant reduction in the notification of suspected measles and rubella (MR) cases in South America is observed, which coincides with an increase of COVID-19 confirmed cases (Figure 1). Nevertheless, when analyzing the annual rate of suspected MR cases for the period 2016-2020 by country (Figure 2), a heterogeneity is observed in the fulfillment of this rate for the years 2016 and 2017; while there is almost full fulfillment  in almost all countries during 2018 and 2019. By 2020, the rate drops in all countries, except in Brazil, a country that still has ongoing measles circulation. Unlike other subregions, where epidemiological surveillance already had serious weaknesses, in South America and according to the data, the main cause in the reduction of notification of MR cases is due to COVID-19 pandemic and the implementation of confinement measures.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0F77B502-8180-45C8-88D3-D3AFA1EB6BD6}" type="slidenum">
              <a:rPr lang="en-US" smtClean="0"/>
              <a:t>1</a:t>
            </a:fld>
            <a:endParaRPr lang="en-US"/>
          </a:p>
        </p:txBody>
      </p:sp>
    </p:spTree>
    <p:extLst>
      <p:ext uri="{BB962C8B-B14F-4D97-AF65-F5344CB8AC3E}">
        <p14:creationId xmlns:p14="http://schemas.microsoft.com/office/powerpoint/2010/main" val="2498145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006E-216A-4478-AD31-9AB671CDA6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7C531F-9E42-4662-9763-D94D87B929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27BCFF-4243-464B-B715-CAE2DC720148}"/>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5" name="Footer Placeholder 4">
            <a:extLst>
              <a:ext uri="{FF2B5EF4-FFF2-40B4-BE49-F238E27FC236}">
                <a16:creationId xmlns:a16="http://schemas.microsoft.com/office/drawing/2014/main" id="{6F996339-8D0C-4442-8500-07B9B59C44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9096B-6431-4482-8BBA-2C496FACE4DB}"/>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4198517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D69CE-0057-47DF-A615-49AC23D94C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B38045-5EAB-40B8-A070-D5AEBEB9F1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77AA6-741D-43F2-A972-6A9FE5D25E6D}"/>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5" name="Footer Placeholder 4">
            <a:extLst>
              <a:ext uri="{FF2B5EF4-FFF2-40B4-BE49-F238E27FC236}">
                <a16:creationId xmlns:a16="http://schemas.microsoft.com/office/drawing/2014/main" id="{401C06C9-3E57-455E-A95B-C538980A34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EA8AF-DFE1-4FAE-970B-B95070BCE0FC}"/>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107412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561AE4-F614-4352-B8FD-7A3484262F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E95B7D-DF14-439D-B096-646E83152D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F728-1061-4D77-83DD-98330F4E5AA9}"/>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5" name="Footer Placeholder 4">
            <a:extLst>
              <a:ext uri="{FF2B5EF4-FFF2-40B4-BE49-F238E27FC236}">
                <a16:creationId xmlns:a16="http://schemas.microsoft.com/office/drawing/2014/main" id="{728FB0E6-3D30-4D79-9750-659CB85BA7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5E6DB-DA55-424E-8FB2-69DC90766F76}"/>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250497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5BFC4-1A1B-4234-A43D-55C6D6F82C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BE67FD-5D37-44E5-96C1-B9A229490D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4D776-9ADD-4AD1-ACA8-0A3173FD57FA}"/>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5" name="Footer Placeholder 4">
            <a:extLst>
              <a:ext uri="{FF2B5EF4-FFF2-40B4-BE49-F238E27FC236}">
                <a16:creationId xmlns:a16="http://schemas.microsoft.com/office/drawing/2014/main" id="{45B640C4-AD57-4951-9F0E-304A34B15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764705-0636-4CC8-AC84-1656AC00C0D6}"/>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252799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6163C-5C0C-4FF0-883A-8D34725832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B7B147-1C74-4DBF-ACB9-B908FEEB0A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BDDBDE-4AEC-4E78-8680-559927C42D00}"/>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5" name="Footer Placeholder 4">
            <a:extLst>
              <a:ext uri="{FF2B5EF4-FFF2-40B4-BE49-F238E27FC236}">
                <a16:creationId xmlns:a16="http://schemas.microsoft.com/office/drawing/2014/main" id="{3080C947-D090-4F80-9079-47965A0C8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D4EFA-C5EB-4D81-8752-40057C3B5667}"/>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80640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4E2C-D691-4C50-9FEF-F4DA2C8249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7AFC0F-C402-40D8-9D43-C6735E7A2A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3FB109-AC4D-4BC0-9706-5B64C9D552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4BAC76-013E-41EC-8933-A360B7FC29BC}"/>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6" name="Footer Placeholder 5">
            <a:extLst>
              <a:ext uri="{FF2B5EF4-FFF2-40B4-BE49-F238E27FC236}">
                <a16:creationId xmlns:a16="http://schemas.microsoft.com/office/drawing/2014/main" id="{2B36D00F-2BB5-4A1B-AB72-F54DD0095D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40A08F-FF85-4E5A-98C6-B4ACCF37E4C4}"/>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163986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D4F8-88FD-4B4C-B39F-CEF9129F8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169AC4-1AB2-4496-94DA-ADA2D479D3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FC84E0-3B75-48B9-A47A-1795101241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EE6D8D-F3DF-462D-B4A7-60617A2F88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157AEE-3995-4ACA-80A0-2AEFC17BBC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1B4F0B-92CD-46F1-93A8-30E91ADB7108}"/>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8" name="Footer Placeholder 7">
            <a:extLst>
              <a:ext uri="{FF2B5EF4-FFF2-40B4-BE49-F238E27FC236}">
                <a16:creationId xmlns:a16="http://schemas.microsoft.com/office/drawing/2014/main" id="{D6C073B6-4A44-479B-86F5-0700BA82D4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DDECDF-CCEC-4DF9-921C-516C5162A66B}"/>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463196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AD266-5EF9-4F3D-8FEA-282216ABB6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55974C-4D6F-4CF0-95D6-65603CC4FE9B}"/>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4" name="Footer Placeholder 3">
            <a:extLst>
              <a:ext uri="{FF2B5EF4-FFF2-40B4-BE49-F238E27FC236}">
                <a16:creationId xmlns:a16="http://schemas.microsoft.com/office/drawing/2014/main" id="{15D8156C-3AA8-4647-BDDE-1C86D61D03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C6ED9A-03DD-4388-8457-357513C6204D}"/>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260613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39314D-6966-4BB7-A02A-81942814AEED}"/>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3" name="Footer Placeholder 2">
            <a:extLst>
              <a:ext uri="{FF2B5EF4-FFF2-40B4-BE49-F238E27FC236}">
                <a16:creationId xmlns:a16="http://schemas.microsoft.com/office/drawing/2014/main" id="{93EFE02A-C27A-43F4-A606-324FCC1A13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953371-E324-436D-A128-20B4174D5F51}"/>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21154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08E7B-96C0-4148-9688-9A106EAAD6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31438C-A93F-488E-BB9E-516D580A89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463FE1-611D-4AA2-B497-2B235FB87C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2A56AB-DD8E-40FB-ACFC-E70377946B3D}"/>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6" name="Footer Placeholder 5">
            <a:extLst>
              <a:ext uri="{FF2B5EF4-FFF2-40B4-BE49-F238E27FC236}">
                <a16:creationId xmlns:a16="http://schemas.microsoft.com/office/drawing/2014/main" id="{661F099C-D781-4258-BB7D-F375CA7C1B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A6B17D-CDE0-4848-A3C5-A4854B5B9CFF}"/>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92831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9092-FB3A-4C6D-BB6A-BF22F762E3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55401B-F40D-4974-8FE1-D86025ACC1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58061C-D4D7-4E9B-A369-488C27DCB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074CAB-79F6-49A2-804E-EB3892D6D329}"/>
              </a:ext>
            </a:extLst>
          </p:cNvPr>
          <p:cNvSpPr>
            <a:spLocks noGrp="1"/>
          </p:cNvSpPr>
          <p:nvPr>
            <p:ph type="dt" sz="half" idx="10"/>
          </p:nvPr>
        </p:nvSpPr>
        <p:spPr/>
        <p:txBody>
          <a:bodyPr/>
          <a:lstStyle/>
          <a:p>
            <a:fld id="{868D600C-48AD-4296-9B9A-1D59CC7CD6DB}" type="datetimeFigureOut">
              <a:rPr lang="en-US" smtClean="0"/>
              <a:t>12/1/2020</a:t>
            </a:fld>
            <a:endParaRPr lang="en-US"/>
          </a:p>
        </p:txBody>
      </p:sp>
      <p:sp>
        <p:nvSpPr>
          <p:cNvPr id="6" name="Footer Placeholder 5">
            <a:extLst>
              <a:ext uri="{FF2B5EF4-FFF2-40B4-BE49-F238E27FC236}">
                <a16:creationId xmlns:a16="http://schemas.microsoft.com/office/drawing/2014/main" id="{304FA428-81E5-4F34-8C3A-EFB978D867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8BB837-8A58-4028-9468-004DC1EB0D63}"/>
              </a:ext>
            </a:extLst>
          </p:cNvPr>
          <p:cNvSpPr>
            <a:spLocks noGrp="1"/>
          </p:cNvSpPr>
          <p:nvPr>
            <p:ph type="sldNum" sz="quarter" idx="12"/>
          </p:nvPr>
        </p:nvSpPr>
        <p:spPr/>
        <p:txBody>
          <a:bodyPr/>
          <a:lstStyle/>
          <a:p>
            <a:fld id="{A2CF034D-1B1C-466E-BBF3-B11FBD2B48D6}" type="slidenum">
              <a:rPr lang="en-US" smtClean="0"/>
              <a:t>‹#›</a:t>
            </a:fld>
            <a:endParaRPr lang="en-US"/>
          </a:p>
        </p:txBody>
      </p:sp>
    </p:spTree>
    <p:extLst>
      <p:ext uri="{BB962C8B-B14F-4D97-AF65-F5344CB8AC3E}">
        <p14:creationId xmlns:p14="http://schemas.microsoft.com/office/powerpoint/2010/main" val="392710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8DD95C-52F0-41E6-8D0A-74813F1E84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3457C5-5D9D-46D7-A54B-3295E480EB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ED41F0-F224-43DF-97EB-16C3DD7E3D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D600C-48AD-4296-9B9A-1D59CC7CD6DB}" type="datetimeFigureOut">
              <a:rPr lang="en-US" smtClean="0"/>
              <a:t>12/1/2020</a:t>
            </a:fld>
            <a:endParaRPr lang="en-US"/>
          </a:p>
        </p:txBody>
      </p:sp>
      <p:sp>
        <p:nvSpPr>
          <p:cNvPr id="5" name="Footer Placeholder 4">
            <a:extLst>
              <a:ext uri="{FF2B5EF4-FFF2-40B4-BE49-F238E27FC236}">
                <a16:creationId xmlns:a16="http://schemas.microsoft.com/office/drawing/2014/main" id="{95492B1E-B555-4561-98D5-906550CE1D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48B71B-553C-40D8-A959-C740F2D082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F034D-1B1C-466E-BBF3-B11FBD2B48D6}" type="slidenum">
              <a:rPr lang="en-US" smtClean="0"/>
              <a:t>‹#›</a:t>
            </a:fld>
            <a:endParaRPr lang="en-US"/>
          </a:p>
        </p:txBody>
      </p:sp>
    </p:spTree>
    <p:extLst>
      <p:ext uri="{BB962C8B-B14F-4D97-AF65-F5344CB8AC3E}">
        <p14:creationId xmlns:p14="http://schemas.microsoft.com/office/powerpoint/2010/main" val="2014855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1.xlsx"/><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772FEECB-1B12-4724-B8F7-D7869ACEAFD1}"/>
              </a:ext>
            </a:extLst>
          </p:cNvPr>
          <p:cNvGraphicFramePr>
            <a:graphicFrameLocks/>
          </p:cNvGraphicFramePr>
          <p:nvPr>
            <p:extLst>
              <p:ext uri="{D42A27DB-BD31-4B8C-83A1-F6EECF244321}">
                <p14:modId xmlns:p14="http://schemas.microsoft.com/office/powerpoint/2010/main" val="1076873265"/>
              </p:ext>
            </p:extLst>
          </p:nvPr>
        </p:nvGraphicFramePr>
        <p:xfrm>
          <a:off x="28955" y="1167193"/>
          <a:ext cx="6641432" cy="5586408"/>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895F0AF8-294C-41E6-8207-5E1957211E8E}"/>
              </a:ext>
            </a:extLst>
          </p:cNvPr>
          <p:cNvSpPr txBox="1"/>
          <p:nvPr/>
        </p:nvSpPr>
        <p:spPr>
          <a:xfrm>
            <a:off x="3672469" y="3889632"/>
            <a:ext cx="2007220" cy="830997"/>
          </a:xfrm>
          <a:prstGeom prst="rect">
            <a:avLst/>
          </a:prstGeom>
          <a:solidFill>
            <a:schemeClr val="accent5">
              <a:lumMod val="20000"/>
              <a:lumOff val="80000"/>
            </a:schemeClr>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MR cases = 19,158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COVID-19= 9,928,210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Reduction of MR suspected cases: 93%</a:t>
            </a:r>
          </a:p>
        </p:txBody>
      </p:sp>
      <p:sp>
        <p:nvSpPr>
          <p:cNvPr id="12" name="TextBox 11">
            <a:extLst>
              <a:ext uri="{FF2B5EF4-FFF2-40B4-BE49-F238E27FC236}">
                <a16:creationId xmlns:a16="http://schemas.microsoft.com/office/drawing/2014/main" id="{CCA96399-35C4-4E73-AB93-5B6A4CD64690}"/>
              </a:ext>
            </a:extLst>
          </p:cNvPr>
          <p:cNvSpPr txBox="1"/>
          <p:nvPr/>
        </p:nvSpPr>
        <p:spPr>
          <a:xfrm>
            <a:off x="3509503" y="6536762"/>
            <a:ext cx="6263857"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*Data as of epidemiological week 45, 2020.     Source: Surveillance country reports sent to PAHO.</a:t>
            </a:r>
          </a:p>
        </p:txBody>
      </p:sp>
      <p:cxnSp>
        <p:nvCxnSpPr>
          <p:cNvPr id="13" name="Straight Connector 12">
            <a:extLst>
              <a:ext uri="{FF2B5EF4-FFF2-40B4-BE49-F238E27FC236}">
                <a16:creationId xmlns:a16="http://schemas.microsoft.com/office/drawing/2014/main" id="{1B5BE13C-DAD0-48F8-A787-F0949588C7D1}"/>
              </a:ext>
            </a:extLst>
          </p:cNvPr>
          <p:cNvCxnSpPr>
            <a:cxnSpLocks/>
          </p:cNvCxnSpPr>
          <p:nvPr/>
        </p:nvCxnSpPr>
        <p:spPr>
          <a:xfrm>
            <a:off x="6740433" y="379963"/>
            <a:ext cx="0" cy="588333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TextBox 13">
            <a:extLst>
              <a:ext uri="{FF2B5EF4-FFF2-40B4-BE49-F238E27FC236}">
                <a16:creationId xmlns:a16="http://schemas.microsoft.com/office/drawing/2014/main" id="{67D0D440-2000-491B-A39C-7CECAF592744}"/>
              </a:ext>
            </a:extLst>
          </p:cNvPr>
          <p:cNvSpPr txBox="1"/>
          <p:nvPr/>
        </p:nvSpPr>
        <p:spPr>
          <a:xfrm>
            <a:off x="181517" y="106907"/>
            <a:ext cx="616642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effectLst/>
                <a:uLnTx/>
                <a:uFillTx/>
                <a:latin typeface="Ebrima" panose="02000000000000000000" pitchFamily="2" charset="0"/>
                <a:ea typeface="Ebrima" panose="02000000000000000000" pitchFamily="2" charset="0"/>
                <a:cs typeface="Ebrima" panose="02000000000000000000" pitchFamily="2" charset="0"/>
              </a:rPr>
              <a:t>Figure 1. Notification of measles, rubella (MR) suspected cases and </a:t>
            </a:r>
            <a:r>
              <a:rPr kumimoji="0" lang="en-US" b="1" i="0" u="sng" strike="noStrike" kern="1200" cap="none" spc="0" normalizeH="0" baseline="0" noProof="0" dirty="0">
                <a:ln>
                  <a:noFill/>
                </a:ln>
                <a:solidFill>
                  <a:schemeClr val="accent1"/>
                </a:solidFill>
                <a:effectLst/>
                <a:uLnTx/>
                <a:uFillTx/>
                <a:latin typeface="Ebrima" panose="02000000000000000000" pitchFamily="2" charset="0"/>
                <a:ea typeface="Ebrima" panose="02000000000000000000" pitchFamily="2" charset="0"/>
                <a:cs typeface="Ebrima" panose="02000000000000000000" pitchFamily="2" charset="0"/>
              </a:rPr>
              <a:t>COVID-19</a:t>
            </a:r>
            <a:r>
              <a:rPr kumimoji="0" lang="en-US" b="1" i="0" u="none" strike="noStrike" kern="1200" cap="none" spc="0" normalizeH="0" baseline="0" noProof="0" dirty="0">
                <a:ln>
                  <a:noFill/>
                </a:ln>
                <a:effectLst/>
                <a:uLnTx/>
                <a:uFillTx/>
                <a:latin typeface="Ebrima" panose="02000000000000000000" pitchFamily="2" charset="0"/>
                <a:ea typeface="Ebrima" panose="02000000000000000000" pitchFamily="2" charset="0"/>
                <a:cs typeface="Ebrima" panose="02000000000000000000" pitchFamily="2" charset="0"/>
              </a:rPr>
              <a:t> cases by epidemiological weeks. South America, 2020*</a:t>
            </a:r>
          </a:p>
        </p:txBody>
      </p:sp>
      <p:sp>
        <p:nvSpPr>
          <p:cNvPr id="15" name="TextBox 14">
            <a:extLst>
              <a:ext uri="{FF2B5EF4-FFF2-40B4-BE49-F238E27FC236}">
                <a16:creationId xmlns:a16="http://schemas.microsoft.com/office/drawing/2014/main" id="{19861D7F-E996-4688-9672-EE16619E662B}"/>
              </a:ext>
            </a:extLst>
          </p:cNvPr>
          <p:cNvSpPr txBox="1"/>
          <p:nvPr/>
        </p:nvSpPr>
        <p:spPr>
          <a:xfrm>
            <a:off x="6890918" y="82339"/>
            <a:ext cx="527462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effectLst/>
                <a:uLnTx/>
                <a:uFillTx/>
                <a:latin typeface="Ebrima" panose="02000000000000000000" pitchFamily="2" charset="0"/>
                <a:ea typeface="Ebrima" panose="02000000000000000000" pitchFamily="2" charset="0"/>
                <a:cs typeface="Ebrima" panose="02000000000000000000" pitchFamily="2" charset="0"/>
              </a:rPr>
              <a:t>Figure 2. Distribution of the notification rate of suspected measles and rubella cases per 100,000 population by countries.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effectLst/>
                <a:uLnTx/>
                <a:uFillTx/>
                <a:latin typeface="Ebrima" panose="02000000000000000000" pitchFamily="2" charset="0"/>
                <a:ea typeface="Ebrima" panose="02000000000000000000" pitchFamily="2" charset="0"/>
                <a:cs typeface="Ebrima" panose="02000000000000000000" pitchFamily="2" charset="0"/>
              </a:rPr>
              <a:t>South America</a:t>
            </a:r>
            <a:r>
              <a:rPr lang="en-US" b="1" dirty="0">
                <a:latin typeface="Ebrima" panose="02000000000000000000" pitchFamily="2" charset="0"/>
                <a:ea typeface="Ebrima" panose="02000000000000000000" pitchFamily="2" charset="0"/>
                <a:cs typeface="Ebrima" panose="02000000000000000000" pitchFamily="2" charset="0"/>
              </a:rPr>
              <a:t>, </a:t>
            </a:r>
            <a:r>
              <a:rPr kumimoji="0" lang="en-US" b="1" i="0" u="none" strike="noStrike" kern="1200" cap="none" spc="0" normalizeH="0" baseline="0" noProof="0" dirty="0">
                <a:ln>
                  <a:noFill/>
                </a:ln>
                <a:effectLst/>
                <a:uLnTx/>
                <a:uFillTx/>
                <a:latin typeface="Ebrima" panose="02000000000000000000" pitchFamily="2" charset="0"/>
                <a:ea typeface="Ebrima" panose="02000000000000000000" pitchFamily="2" charset="0"/>
                <a:cs typeface="Ebrima" panose="02000000000000000000" pitchFamily="2" charset="0"/>
              </a:rPr>
              <a:t>2016-2020*</a:t>
            </a:r>
          </a:p>
        </p:txBody>
      </p:sp>
      <p:grpSp>
        <p:nvGrpSpPr>
          <p:cNvPr id="6" name="Group 5">
            <a:extLst>
              <a:ext uri="{FF2B5EF4-FFF2-40B4-BE49-F238E27FC236}">
                <a16:creationId xmlns:a16="http://schemas.microsoft.com/office/drawing/2014/main" id="{0D4A5F5F-3BA3-449E-B9DE-97836D4098DE}"/>
              </a:ext>
            </a:extLst>
          </p:cNvPr>
          <p:cNvGrpSpPr/>
          <p:nvPr/>
        </p:nvGrpSpPr>
        <p:grpSpPr>
          <a:xfrm>
            <a:off x="7175298" y="5163577"/>
            <a:ext cx="5140731" cy="230832"/>
            <a:chOff x="7051269" y="4984985"/>
            <a:chExt cx="5140731" cy="230832"/>
          </a:xfrm>
        </p:grpSpPr>
        <p:sp>
          <p:nvSpPr>
            <p:cNvPr id="22" name="Rectangle 21">
              <a:extLst>
                <a:ext uri="{FF2B5EF4-FFF2-40B4-BE49-F238E27FC236}">
                  <a16:creationId xmlns:a16="http://schemas.microsoft.com/office/drawing/2014/main" id="{5B50A4EE-8F4E-4834-B8F7-FB6121A30BDB}"/>
                </a:ext>
              </a:extLst>
            </p:cNvPr>
            <p:cNvSpPr/>
            <p:nvPr/>
          </p:nvSpPr>
          <p:spPr>
            <a:xfrm>
              <a:off x="7051269" y="5055773"/>
              <a:ext cx="163286" cy="78717"/>
            </a:xfrm>
            <a:prstGeom prst="rect">
              <a:avLst/>
            </a:prstGeom>
            <a:solidFill>
              <a:srgbClr val="92D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350" b="0" i="0" u="none" strike="noStrike" kern="1200" cap="none" spc="0" normalizeH="0" baseline="0" noProof="0">
                <a:ln>
                  <a:noFill/>
                </a:ln>
                <a:solidFill>
                  <a:prstClr val="white"/>
                </a:solidFill>
                <a:effectLst/>
                <a:uLnTx/>
                <a:uFillTx/>
                <a:latin typeface="Calibri"/>
                <a:ea typeface="+mn-ea"/>
                <a:cs typeface="+mn-cs"/>
              </a:endParaRPr>
            </a:p>
          </p:txBody>
        </p:sp>
        <p:sp>
          <p:nvSpPr>
            <p:cNvPr id="23" name="TextBox 22">
              <a:extLst>
                <a:ext uri="{FF2B5EF4-FFF2-40B4-BE49-F238E27FC236}">
                  <a16:creationId xmlns:a16="http://schemas.microsoft.com/office/drawing/2014/main" id="{F71505CB-E84B-469C-87FF-2FBB74969E9F}"/>
                </a:ext>
              </a:extLst>
            </p:cNvPr>
            <p:cNvSpPr txBox="1"/>
            <p:nvPr/>
          </p:nvSpPr>
          <p:spPr>
            <a:xfrm>
              <a:off x="7132912" y="4984985"/>
              <a:ext cx="1599198"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sng" strike="noStrike" kern="1200" cap="none" spc="0" normalizeH="0" baseline="0" noProof="0" dirty="0">
                  <a:ln>
                    <a:noFill/>
                  </a:ln>
                  <a:solidFill>
                    <a:prstClr val="black"/>
                  </a:solidFill>
                  <a:effectLst/>
                  <a:uLnTx/>
                  <a:uFillTx/>
                  <a:latin typeface="Calibri"/>
                  <a:ea typeface="+mn-ea"/>
                  <a:cs typeface="+mn-cs"/>
                </a:rPr>
                <a:t>&gt;</a:t>
              </a:r>
              <a:r>
                <a:rPr kumimoji="0" lang="en-US" sz="900" b="0" i="0" u="none" strike="noStrike" kern="1200" cap="none" spc="0" normalizeH="0" baseline="0" noProof="0" dirty="0">
                  <a:ln>
                    <a:noFill/>
                  </a:ln>
                  <a:solidFill>
                    <a:prstClr val="black"/>
                  </a:solidFill>
                  <a:effectLst/>
                  <a:uLnTx/>
                  <a:uFillTx/>
                  <a:latin typeface="Calibri"/>
                  <a:ea typeface="+mn-ea"/>
                  <a:cs typeface="+mn-cs"/>
                </a:rPr>
                <a:t>2.00 x 100,000 habitantes</a:t>
              </a:r>
              <a:endParaRPr kumimoji="0" lang="es-ES" sz="9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A6D6F3B2-5389-413A-A098-2E6D58503552}"/>
                </a:ext>
              </a:extLst>
            </p:cNvPr>
            <p:cNvSpPr/>
            <p:nvPr/>
          </p:nvSpPr>
          <p:spPr>
            <a:xfrm>
              <a:off x="8559980" y="5069934"/>
              <a:ext cx="172130" cy="93370"/>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5" name="TextBox 24">
              <a:extLst>
                <a:ext uri="{FF2B5EF4-FFF2-40B4-BE49-F238E27FC236}">
                  <a16:creationId xmlns:a16="http://schemas.microsoft.com/office/drawing/2014/main" id="{5313D621-63BF-416C-84E9-9BC90666AD82}"/>
                </a:ext>
              </a:extLst>
            </p:cNvPr>
            <p:cNvSpPr txBox="1"/>
            <p:nvPr/>
          </p:nvSpPr>
          <p:spPr>
            <a:xfrm>
              <a:off x="8813753" y="4984985"/>
              <a:ext cx="1762376"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1.00-1.99 x 100,000 habitantes</a:t>
              </a:r>
              <a:endParaRPr kumimoji="0" lang="es-ES" sz="9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CC172044-B682-436B-932B-B011092D52CD}"/>
                </a:ext>
              </a:extLst>
            </p:cNvPr>
            <p:cNvSpPr/>
            <p:nvPr/>
          </p:nvSpPr>
          <p:spPr>
            <a:xfrm>
              <a:off x="10429624" y="5069933"/>
              <a:ext cx="154442" cy="93371"/>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350" b="0" i="0" u="none" strike="noStrike" kern="1200" cap="none" spc="0" normalizeH="0" baseline="0" noProof="0">
                <a:ln>
                  <a:noFill/>
                </a:ln>
                <a:solidFill>
                  <a:prstClr val="white"/>
                </a:solidFill>
                <a:effectLst/>
                <a:uLnTx/>
                <a:uFillTx/>
                <a:latin typeface="Calibri"/>
                <a:ea typeface="+mn-ea"/>
                <a:cs typeface="+mn-cs"/>
              </a:endParaRPr>
            </a:p>
          </p:txBody>
        </p:sp>
        <p:sp>
          <p:nvSpPr>
            <p:cNvPr id="27" name="TextBox 26">
              <a:extLst>
                <a:ext uri="{FF2B5EF4-FFF2-40B4-BE49-F238E27FC236}">
                  <a16:creationId xmlns:a16="http://schemas.microsoft.com/office/drawing/2014/main" id="{EBEBA30A-ACED-41FD-BF2F-ADAD8B1E8979}"/>
                </a:ext>
              </a:extLst>
            </p:cNvPr>
            <p:cNvSpPr txBox="1"/>
            <p:nvPr/>
          </p:nvSpPr>
          <p:spPr>
            <a:xfrm>
              <a:off x="10646175" y="4984985"/>
              <a:ext cx="154582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&lt;0.99 x 100,000 habitantes</a:t>
              </a:r>
              <a:endParaRPr kumimoji="0" lang="es-ES" sz="900" b="0" i="0" u="none" strike="noStrike" kern="1200" cap="none" spc="0" normalizeH="0" baseline="0" noProof="0" dirty="0">
                <a:ln>
                  <a:noFill/>
                </a:ln>
                <a:solidFill>
                  <a:prstClr val="black"/>
                </a:solidFill>
                <a:effectLst/>
                <a:uLnTx/>
                <a:uFillTx/>
                <a:latin typeface="Calibri"/>
                <a:ea typeface="+mn-ea"/>
                <a:cs typeface="+mn-cs"/>
              </a:endParaRPr>
            </a:p>
          </p:txBody>
        </p:sp>
      </p:grpSp>
      <p:graphicFrame>
        <p:nvGraphicFramePr>
          <p:cNvPr id="5" name="Object 4">
            <a:extLst>
              <a:ext uri="{FF2B5EF4-FFF2-40B4-BE49-F238E27FC236}">
                <a16:creationId xmlns:a16="http://schemas.microsoft.com/office/drawing/2014/main" id="{530C1DB1-63D5-4924-B98A-989F8717C64F}"/>
              </a:ext>
            </a:extLst>
          </p:cNvPr>
          <p:cNvGraphicFramePr>
            <a:graphicFrameLocks noChangeAspect="1"/>
          </p:cNvGraphicFramePr>
          <p:nvPr>
            <p:extLst>
              <p:ext uri="{D42A27DB-BD31-4B8C-83A1-F6EECF244321}">
                <p14:modId xmlns:p14="http://schemas.microsoft.com/office/powerpoint/2010/main" val="3938215586"/>
              </p:ext>
            </p:extLst>
          </p:nvPr>
        </p:nvGraphicFramePr>
        <p:xfrm>
          <a:off x="7175298" y="1429361"/>
          <a:ext cx="4787900" cy="3498850"/>
        </p:xfrm>
        <a:graphic>
          <a:graphicData uri="http://schemas.openxmlformats.org/presentationml/2006/ole">
            <mc:AlternateContent xmlns:mc="http://schemas.openxmlformats.org/markup-compatibility/2006">
              <mc:Choice xmlns:v="urn:schemas-microsoft-com:vml" Requires="v">
                <p:oleObj spid="_x0000_s2066" name="Worksheet" r:id="rId5" imgW="4787766" imgH="3498965" progId="Excel.Sheet.12">
                  <p:embed/>
                </p:oleObj>
              </mc:Choice>
              <mc:Fallback>
                <p:oleObj name="Worksheet" r:id="rId5" imgW="4787766" imgH="3498965" progId="Excel.Sheet.12">
                  <p:embed/>
                  <p:pic>
                    <p:nvPicPr>
                      <p:cNvPr id="5" name="Object 4">
                        <a:extLst>
                          <a:ext uri="{FF2B5EF4-FFF2-40B4-BE49-F238E27FC236}">
                            <a16:creationId xmlns:a16="http://schemas.microsoft.com/office/drawing/2014/main" id="{530C1DB1-63D5-4924-B98A-989F8717C64F}"/>
                          </a:ext>
                        </a:extLst>
                      </p:cNvPr>
                      <p:cNvPicPr/>
                      <p:nvPr/>
                    </p:nvPicPr>
                    <p:blipFill>
                      <a:blip r:embed="rId6"/>
                      <a:stretch>
                        <a:fillRect/>
                      </a:stretch>
                    </p:blipFill>
                    <p:spPr>
                      <a:xfrm>
                        <a:off x="7175298" y="1429361"/>
                        <a:ext cx="4787900" cy="3498850"/>
                      </a:xfrm>
                      <a:prstGeom prst="rect">
                        <a:avLst/>
                      </a:prstGeom>
                    </p:spPr>
                  </p:pic>
                </p:oleObj>
              </mc:Fallback>
            </mc:AlternateContent>
          </a:graphicData>
        </a:graphic>
      </p:graphicFrame>
    </p:spTree>
    <p:extLst>
      <p:ext uri="{BB962C8B-B14F-4D97-AF65-F5344CB8AC3E}">
        <p14:creationId xmlns:p14="http://schemas.microsoft.com/office/powerpoint/2010/main" val="31901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69FE739999C447A76F1EF8B3FD66E4" ma:contentTypeVersion="13" ma:contentTypeDescription="Create a new document." ma:contentTypeScope="" ma:versionID="cbd048430c8551c34c2c3c8571f1b260">
  <xsd:schema xmlns:xsd="http://www.w3.org/2001/XMLSchema" xmlns:xs="http://www.w3.org/2001/XMLSchema" xmlns:p="http://schemas.microsoft.com/office/2006/metadata/properties" xmlns:ns3="4655c133-e14e-4d88-8fbc-c3b347145ec5" xmlns:ns4="64ced670-a384-4657-ba0f-fc07d30f5a44" targetNamespace="http://schemas.microsoft.com/office/2006/metadata/properties" ma:root="true" ma:fieldsID="5457dbb80d17598a17de4d439e456cf2" ns3:_="" ns4:_="">
    <xsd:import namespace="4655c133-e14e-4d88-8fbc-c3b347145ec5"/>
    <xsd:import namespace="64ced670-a384-4657-ba0f-fc07d30f5a4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5c133-e14e-4d88-8fbc-c3b347145e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ced670-a384-4657-ba0f-fc07d30f5a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B5856D-303C-489B-9E10-C16B6C23984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D049D73-FABC-4153-9EC3-2482BD5032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55c133-e14e-4d88-8fbc-c3b347145ec5"/>
    <ds:schemaRef ds:uri="64ced670-a384-4657-ba0f-fc07d30f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19CDD6-5C72-4433-98F2-A5E0B7280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273</TotalTime>
  <Words>270</Words>
  <Application>Microsoft Office PowerPoint</Application>
  <PresentationFormat>Widescreen</PresentationFormat>
  <Paragraphs>17</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Ebrima</vt:lpstr>
      <vt:lpstr>Office Theme</vt:lpstr>
      <vt:lpstr>Worksheet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Bravo</dc:creator>
  <cp:lastModifiedBy>Pacis, Ms. Carmelita Lucia (WDC)</cp:lastModifiedBy>
  <cp:revision>26</cp:revision>
  <dcterms:created xsi:type="dcterms:W3CDTF">2020-11-24T22:57:42Z</dcterms:created>
  <dcterms:modified xsi:type="dcterms:W3CDTF">2020-12-01T16:26:56Z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0x0101007C69FE739999C447A76F1EF8B3FD66E4</vt:lpwstr>
  </property>
</Properties>
</file>