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85776" autoAdjust="0"/>
  </p:normalViewPr>
  <p:slideViewPr>
    <p:cSldViewPr snapToGrid="0">
      <p:cViewPr varScale="1">
        <p:scale>
          <a:sx n="87" d="100"/>
          <a:sy n="87" d="100"/>
        </p:scale>
        <p:origin x="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66610121001531"/>
          <c:y val="8.1460701671214802E-2"/>
          <c:w val="0.7767320248015871"/>
          <c:h val="0.7549883574561686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'AND-BRA-SOC'!$C$1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F5-485C-BF00-DD3A3889F5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F5-485C-BF00-DD3A3889F57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F5-485C-BF00-DD3A3889F57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F5-485C-BF00-DD3A3889F57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F5-485C-BF00-DD3A3889F57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F5-485C-BF00-DD3A3889F57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3F5-485C-BF00-DD3A3889F57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3F5-485C-BF00-DD3A3889F57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3F5-485C-BF00-DD3A3889F57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3F5-485C-BF00-DD3A3889F57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3F5-485C-BF00-DD3A3889F579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3F5-485C-BF00-DD3A3889F579}"/>
              </c:ext>
            </c:extLst>
          </c:dPt>
          <c:dPt>
            <c:idx val="1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3F5-485C-BF00-DD3A3889F579}"/>
              </c:ext>
            </c:extLst>
          </c:dPt>
          <c:dPt>
            <c:idx val="1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3F5-485C-BF00-DD3A3889F579}"/>
              </c:ext>
            </c:extLst>
          </c:dPt>
          <c:cat>
            <c:strRef>
              <c:f>'AND-BRA-SOC'!$A$2:$A$46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'AND-BRA-SOC'!$C$2:$C$46</c:f>
              <c:numCache>
                <c:formatCode>General</c:formatCode>
                <c:ptCount val="45"/>
                <c:pt idx="0">
                  <c:v>884</c:v>
                </c:pt>
                <c:pt idx="1">
                  <c:v>1043</c:v>
                </c:pt>
                <c:pt idx="2">
                  <c:v>1143</c:v>
                </c:pt>
                <c:pt idx="3">
                  <c:v>974</c:v>
                </c:pt>
                <c:pt idx="4">
                  <c:v>1079</c:v>
                </c:pt>
                <c:pt idx="5">
                  <c:v>1099</c:v>
                </c:pt>
                <c:pt idx="6">
                  <c:v>1315</c:v>
                </c:pt>
                <c:pt idx="7">
                  <c:v>1321</c:v>
                </c:pt>
                <c:pt idx="8">
                  <c:v>1380</c:v>
                </c:pt>
                <c:pt idx="9">
                  <c:v>1459</c:v>
                </c:pt>
                <c:pt idx="10">
                  <c:v>1599</c:v>
                </c:pt>
                <c:pt idx="11">
                  <c:v>1157</c:v>
                </c:pt>
                <c:pt idx="12">
                  <c:v>958</c:v>
                </c:pt>
                <c:pt idx="13">
                  <c:v>713</c:v>
                </c:pt>
                <c:pt idx="14">
                  <c:v>487</c:v>
                </c:pt>
                <c:pt idx="15">
                  <c:v>349</c:v>
                </c:pt>
                <c:pt idx="16">
                  <c:v>192</c:v>
                </c:pt>
                <c:pt idx="17">
                  <c:v>151</c:v>
                </c:pt>
                <c:pt idx="18">
                  <c:v>128</c:v>
                </c:pt>
                <c:pt idx="19">
                  <c:v>97</c:v>
                </c:pt>
                <c:pt idx="20">
                  <c:v>102</c:v>
                </c:pt>
                <c:pt idx="21">
                  <c:v>88</c:v>
                </c:pt>
                <c:pt idx="22">
                  <c:v>86</c:v>
                </c:pt>
                <c:pt idx="23">
                  <c:v>65</c:v>
                </c:pt>
                <c:pt idx="24">
                  <c:v>84</c:v>
                </c:pt>
                <c:pt idx="25">
                  <c:v>70</c:v>
                </c:pt>
                <c:pt idx="26">
                  <c:v>77</c:v>
                </c:pt>
                <c:pt idx="27">
                  <c:v>89</c:v>
                </c:pt>
                <c:pt idx="28">
                  <c:v>101</c:v>
                </c:pt>
                <c:pt idx="29">
                  <c:v>74</c:v>
                </c:pt>
                <c:pt idx="30">
                  <c:v>61</c:v>
                </c:pt>
                <c:pt idx="31">
                  <c:v>56</c:v>
                </c:pt>
                <c:pt idx="32">
                  <c:v>54</c:v>
                </c:pt>
                <c:pt idx="33">
                  <c:v>73</c:v>
                </c:pt>
                <c:pt idx="34">
                  <c:v>89</c:v>
                </c:pt>
                <c:pt idx="35">
                  <c:v>73</c:v>
                </c:pt>
                <c:pt idx="36">
                  <c:v>66</c:v>
                </c:pt>
                <c:pt idx="37">
                  <c:v>72</c:v>
                </c:pt>
                <c:pt idx="38">
                  <c:v>68</c:v>
                </c:pt>
                <c:pt idx="39">
                  <c:v>89</c:v>
                </c:pt>
                <c:pt idx="40">
                  <c:v>48</c:v>
                </c:pt>
                <c:pt idx="41">
                  <c:v>20</c:v>
                </c:pt>
                <c:pt idx="42">
                  <c:v>15</c:v>
                </c:pt>
                <c:pt idx="43">
                  <c:v>6</c:v>
                </c:pt>
                <c:pt idx="4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3F5-485C-BF00-DD3A3889F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093075567"/>
        <c:axId val="1250948751"/>
      </c:barChart>
      <c:lineChart>
        <c:grouping val="standard"/>
        <c:varyColors val="0"/>
        <c:ser>
          <c:idx val="0"/>
          <c:order val="0"/>
          <c:tx>
            <c:strRef>
              <c:f>'AND-BRA-SOC'!$B$1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none"/>
          </c:marker>
          <c:cat>
            <c:strRef>
              <c:f>'AND-BRA-SOC'!$A$2:$A$46</c:f>
              <c:strCach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strCache>
            </c:strRef>
          </c:cat>
          <c:val>
            <c:numRef>
              <c:f>'AND-BRA-SOC'!$B$2:$B$46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40</c:v>
                </c:pt>
                <c:pt idx="10">
                  <c:v>220</c:v>
                </c:pt>
                <c:pt idx="11">
                  <c:v>2422</c:v>
                </c:pt>
                <c:pt idx="12">
                  <c:v>5554</c:v>
                </c:pt>
                <c:pt idx="13">
                  <c:v>13575</c:v>
                </c:pt>
                <c:pt idx="14">
                  <c:v>23740</c:v>
                </c:pt>
                <c:pt idx="15">
                  <c:v>28698</c:v>
                </c:pt>
                <c:pt idx="16">
                  <c:v>48097</c:v>
                </c:pt>
                <c:pt idx="17">
                  <c:v>71327</c:v>
                </c:pt>
                <c:pt idx="18">
                  <c:v>94881</c:v>
                </c:pt>
                <c:pt idx="19">
                  <c:v>119969</c:v>
                </c:pt>
                <c:pt idx="20">
                  <c:v>179312</c:v>
                </c:pt>
                <c:pt idx="21">
                  <c:v>218657</c:v>
                </c:pt>
                <c:pt idx="22">
                  <c:v>277245</c:v>
                </c:pt>
                <c:pt idx="23">
                  <c:v>282720</c:v>
                </c:pt>
                <c:pt idx="24">
                  <c:v>338263</c:v>
                </c:pt>
                <c:pt idx="25">
                  <c:v>347550</c:v>
                </c:pt>
                <c:pt idx="26">
                  <c:v>370612</c:v>
                </c:pt>
                <c:pt idx="27">
                  <c:v>375753</c:v>
                </c:pt>
                <c:pt idx="28">
                  <c:v>374602</c:v>
                </c:pt>
                <c:pt idx="29">
                  <c:v>449178</c:v>
                </c:pt>
                <c:pt idx="30">
                  <c:v>486721</c:v>
                </c:pt>
                <c:pt idx="31">
                  <c:v>510958</c:v>
                </c:pt>
                <c:pt idx="32">
                  <c:v>530484</c:v>
                </c:pt>
                <c:pt idx="33">
                  <c:v>477865</c:v>
                </c:pt>
                <c:pt idx="34">
                  <c:v>492174</c:v>
                </c:pt>
                <c:pt idx="35">
                  <c:v>499162</c:v>
                </c:pt>
                <c:pt idx="36">
                  <c:v>392937</c:v>
                </c:pt>
                <c:pt idx="37">
                  <c:v>417204</c:v>
                </c:pt>
                <c:pt idx="38">
                  <c:v>391362</c:v>
                </c:pt>
                <c:pt idx="39">
                  <c:v>392116</c:v>
                </c:pt>
                <c:pt idx="40">
                  <c:v>371864</c:v>
                </c:pt>
                <c:pt idx="41">
                  <c:v>335249</c:v>
                </c:pt>
                <c:pt idx="42">
                  <c:v>358122</c:v>
                </c:pt>
                <c:pt idx="43">
                  <c:v>358928</c:v>
                </c:pt>
                <c:pt idx="44">
                  <c:v>290648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13F5-485C-BF00-DD3A3889F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026591"/>
        <c:axId val="117782975"/>
      </c:lineChart>
      <c:catAx>
        <c:axId val="1093075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419" sz="12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1200" noProof="0" dirty="0"/>
                  <a:t>Semana epidemiológica </a:t>
                </a:r>
              </a:p>
            </c:rich>
          </c:tx>
          <c:layout>
            <c:manualLayout>
              <c:xMode val="edge"/>
              <c:yMode val="edge"/>
              <c:x val="0.43512257597457904"/>
              <c:y val="0.886823518797767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s-419" sz="12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48751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250948751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s-419" sz="105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900" noProof="0" dirty="0"/>
                  <a:t>Casos sospechosos de SR</a:t>
                </a:r>
              </a:p>
            </c:rich>
          </c:tx>
          <c:layout>
            <c:manualLayout>
              <c:xMode val="edge"/>
              <c:yMode val="edge"/>
              <c:x val="9.7099541183286991E-3"/>
              <c:y val="6.899066448422670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s-419" sz="105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75567"/>
        <c:crossesAt val="2"/>
        <c:crossBetween val="between"/>
      </c:valAx>
      <c:valAx>
        <c:axId val="117782975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 err="1"/>
                  <a:t>Casos</a:t>
                </a:r>
                <a:r>
                  <a:rPr lang="en-US" sz="900" dirty="0"/>
                  <a:t> COVID-19</a:t>
                </a:r>
              </a:p>
            </c:rich>
          </c:tx>
          <c:layout>
            <c:manualLayout>
              <c:xMode val="edge"/>
              <c:yMode val="edge"/>
              <c:x val="0.87943551626704863"/>
              <c:y val="1.123676946795775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026591"/>
        <c:crosses val="max"/>
        <c:crossBetween val="between"/>
      </c:valAx>
      <c:catAx>
        <c:axId val="125902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8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81260210200287"/>
          <c:y val="5.9782471771570124E-2"/>
          <c:w val="0.40918783561948752"/>
          <c:h val="5.3818194600674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DEBFA-DB07-41B6-B2D3-7B5410AF05D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7B502-8180-45C8-88D3-D3AFA1EB6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419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partir de la semana epidemiológica 12 del 2020, se observa una reducción drástica en la notificación de los casos sospechosos de sarampión y rubeola (SR) en América del Sur, que coincide con el incremento de casos confirmados de COVID-19 (figura 1). Ahora bien, al analizar la tasa de notificación de casos sospechosos de SR para el periodo 2016-2020 por país figura 2), se observa una heterogeneidad en dicho cumplimiento para los años 2016 y 2017; y un cumplimiento excepcional en casi todos los países durante el 2018 y 2019. Para el 2020, la tasa cae en todos los países, salvo en Brasil, país que aún tiene circulación continúa del sarampión. A diferencia de otras subregiones, donde la vigilancia epidemiológica ya presentaba serias debilidades, en América del Sur la causa principal de la reducción en la notificación se debe a la pandemia COVID-19 y a las medidas de confinamiento implementadas.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419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7B502-8180-45C8-88D3-D3AFA1EB6B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5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E006E-216A-4478-AD31-9AB671CDA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C531F-9E42-4662-9763-D94D87B92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7BCFF-4243-464B-B715-CAE2DC72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96339-8D0C-4442-8500-07B9B59C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096B-6431-4482-8BBA-2C496FAC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1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D69CE-0057-47DF-A615-49AC23D9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38045-5EAB-40B8-A070-D5AEBEB9F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77AA6-741D-43F2-A972-6A9FE5D2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C06C9-3E57-455E-A95B-C538980A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EA8AF-DFE1-4FAE-970B-B95070BC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2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61AE4-F614-4352-B8FD-7A3484262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95B7D-DF14-439D-B096-646E83152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5F728-1061-4D77-83DD-98330F4E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FB0E6-3D30-4D79-9750-659CB85B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5E6DB-DA55-424E-8FB2-69DC9076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BFC4-1A1B-4234-A43D-55C6D6F8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E67FD-5D37-44E5-96C1-B9A22949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4D776-9ADD-4AD1-ACA8-0A3173FD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640C4-AD57-4951-9F0E-304A34B1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64705-0636-4CC8-AC84-1656AC00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9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163C-5C0C-4FF0-883A-8D347258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7B147-1C74-4DBF-ACB9-B908FEEB0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DDBDE-4AEC-4E78-8680-559927C4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0C947-D090-4F80-9079-47965A0C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D4EFA-C5EB-4D81-8752-40057C3B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0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4E2C-D691-4C50-9FEF-F4DA2C82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FC0F-C402-40D8-9D43-C6735E7A2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FB109-AC4D-4BC0-9706-5B64C9D55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BAC76-013E-41EC-8933-A360B7FC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6D00F-2BB5-4A1B-AB72-F54DD009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0A08F-FF85-4E5A-98C6-B4ACCF37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6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D4F8-88FD-4B4C-B39F-CEF9129F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69AC4-1AB2-4496-94DA-ADA2D479D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C84E0-3B75-48B9-A47A-179510124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E6D8D-F3DF-462D-B4A7-60617A2F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57AEE-3995-4ACA-80A0-2AEFC17B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B4F0B-92CD-46F1-93A8-30E91ADB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073B6-4A44-479B-86F5-0700BA82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DECDF-CCEC-4DF9-921C-516C5162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9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D266-5EF9-4F3D-8FEA-282216AB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5974C-4D6F-4CF0-95D6-65603CC4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8156C-3AA8-4647-BDDE-1C86D61D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6ED9A-03DD-4388-8457-357513C6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39314D-6966-4BB7-A02A-81942814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FE02A-C27A-43F4-A606-324FCC1A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53371-E324-436D-A128-20B4174D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8E7B-96C0-4148-9688-9A106EAA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1438C-A93F-488E-BB9E-516D580A8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63FE1-611D-4AA2-B497-2B235FB87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A56AB-DD8E-40FB-ACFC-E7037794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F099C-D781-4258-BB7D-F375CA7C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6B17D-CDE0-4848-A3C5-A4854B5B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1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9092-FB3A-4C6D-BB6A-BF22F762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5401B-F40D-4974-8FE1-D86025ACC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8061C-D4D7-4E9B-A369-488C27DCB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74CAB-79F6-49A2-804E-EB3892D6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FA428-81E5-4F34-8C3A-EFB978D8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837-8A58-4028-9468-004DC1EB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0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DD95C-52F0-41E6-8D0A-74813F1E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457C5-5D9D-46D7-A54B-3295E480E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D41F0-F224-43DF-97EB-16C3DD7E3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600C-48AD-4296-9B9A-1D59CC7CD6DB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2B1E-B555-4561-98D5-906550CE1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8B71B-553C-40D8-A959-C740F2D08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034D-1B1C-466E-BBF3-B11FBD2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72FEECB-1B12-4724-B8F7-D7869ACEAF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970299"/>
              </p:ext>
            </p:extLst>
          </p:nvPr>
        </p:nvGraphicFramePr>
        <p:xfrm>
          <a:off x="-1" y="1096428"/>
          <a:ext cx="6641432" cy="5586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95F0AF8-294C-41E6-8207-5E1957211E8E}"/>
              </a:ext>
            </a:extLst>
          </p:cNvPr>
          <p:cNvSpPr txBox="1"/>
          <p:nvPr/>
        </p:nvSpPr>
        <p:spPr>
          <a:xfrm>
            <a:off x="3595723" y="3889632"/>
            <a:ext cx="159104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SR= 19,158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COVID-19= 9,928,210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Reducción casos sospechosos SR: 93%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B5BE13C-DAD0-48F8-A787-F0949588C7D1}"/>
              </a:ext>
            </a:extLst>
          </p:cNvPr>
          <p:cNvCxnSpPr>
            <a:cxnSpLocks/>
          </p:cNvCxnSpPr>
          <p:nvPr/>
        </p:nvCxnSpPr>
        <p:spPr>
          <a:xfrm>
            <a:off x="6740433" y="379963"/>
            <a:ext cx="0" cy="588333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7D0D440-2000-491B-A39C-7CECAF592744}"/>
              </a:ext>
            </a:extLst>
          </p:cNvPr>
          <p:cNvSpPr txBox="1"/>
          <p:nvPr/>
        </p:nvSpPr>
        <p:spPr>
          <a:xfrm>
            <a:off x="181517" y="106907"/>
            <a:ext cx="6166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Figura 1. Notificación de casos sospechosos de sarampión, rubeola (SR) y COVID-19 por semana epidemiológica.</a:t>
            </a: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América del Sur, 2020*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861D7F-E996-4688-9672-EE16619E662B}"/>
              </a:ext>
            </a:extLst>
          </p:cNvPr>
          <p:cNvSpPr txBox="1"/>
          <p:nvPr/>
        </p:nvSpPr>
        <p:spPr>
          <a:xfrm>
            <a:off x="6753470" y="198132"/>
            <a:ext cx="5503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Figura 2. Distribución por país de la tasa de notificación de casos sospechosos de sarampión y rubéola por 100,000 habitantes.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América del Sur</a:t>
            </a:r>
            <a:r>
              <a:rPr lang="es-419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kumimoji="0" lang="es-41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2016-2020*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B5DF744-5E68-4C1E-A834-BFA813F90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00348"/>
              </p:ext>
            </p:extLst>
          </p:nvPr>
        </p:nvGraphicFramePr>
        <p:xfrm>
          <a:off x="7111488" y="1539803"/>
          <a:ext cx="4787900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5" imgW="4787766" imgH="2940015" progId="Excel.Sheet.12">
                  <p:embed/>
                </p:oleObj>
              </mc:Choice>
              <mc:Fallback>
                <p:oleObj name="Worksheet" r:id="rId5" imgW="4787766" imgH="2940015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B5DF744-5E68-4C1E-A834-BFA813F904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11488" y="1539803"/>
                        <a:ext cx="4787900" cy="294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32A7015-50BE-402D-B192-A02DEDF9FC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2921" y="4716533"/>
            <a:ext cx="5145470" cy="2621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BB5AEE1-3780-46BE-832D-24788BE7F9B0}"/>
              </a:ext>
            </a:extLst>
          </p:cNvPr>
          <p:cNvSpPr txBox="1"/>
          <p:nvPr/>
        </p:nvSpPr>
        <p:spPr>
          <a:xfrm>
            <a:off x="2905662" y="6436615"/>
            <a:ext cx="5306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*Datos hasta la semana epidemiológica 45, 2020.     Fuente: reportes de vigilancia enviados a OPS. </a:t>
            </a:r>
          </a:p>
        </p:txBody>
      </p:sp>
    </p:spTree>
    <p:extLst>
      <p:ext uri="{BB962C8B-B14F-4D97-AF65-F5344CB8AC3E}">
        <p14:creationId xmlns:p14="http://schemas.microsoft.com/office/powerpoint/2010/main" val="366928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19CDD6-5C72-4433-98F2-A5E0B72805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DC6546-4E85-4FC9-BAF1-F869268F559C}"/>
</file>

<file path=customXml/itemProps3.xml><?xml version="1.0" encoding="utf-8"?>
<ds:datastoreItem xmlns:ds="http://schemas.openxmlformats.org/officeDocument/2006/customXml" ds:itemID="{6CB5856D-303C-489B-9E10-C16B6C23984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265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Bravo</dc:creator>
  <cp:lastModifiedBy>Pacis, Ms. Carmelita Lucia (WDC)</cp:lastModifiedBy>
  <cp:revision>26</cp:revision>
  <dcterms:created xsi:type="dcterms:W3CDTF">2020-11-24T22:57:42Z</dcterms:created>
  <dcterms:modified xsi:type="dcterms:W3CDTF">2020-12-01T16:26:45Z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