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vml" ContentType="application/vnd.openxmlformats-officedocument.vmlDrawing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61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8FDBF36A-401D-47B9-8A63-86AC066513B2}" v="190" dt="2020-12-04T22:38:05.26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000" autoAdjust="0"/>
    <p:restoredTop sz="84397" autoAdjust="0"/>
  </p:normalViewPr>
  <p:slideViewPr>
    <p:cSldViewPr snapToGrid="0">
      <p:cViewPr varScale="1">
        <p:scale>
          <a:sx n="85" d="100"/>
          <a:sy n="85" d="100"/>
        </p:scale>
        <p:origin x="316" y="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https://paho-my.sharepoint.com/personal/bravopam_paho_org/Documents/Surveillance/Surveillance%20Analysis/PAHO_cases_11132020-COVID-19%20and%20MR%20Suspected%20week%2045-cpt-v2%20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9.1244122311566173E-2"/>
          <c:y val="0.18735119047619048"/>
          <c:w val="0.80654002392810442"/>
          <c:h val="0.6058445819272591"/>
        </c:manualLayout>
      </c:layout>
      <c:barChart>
        <c:barDir val="col"/>
        <c:grouping val="clustered"/>
        <c:varyColors val="0"/>
        <c:ser>
          <c:idx val="1"/>
          <c:order val="1"/>
          <c:tx>
            <c:strRef>
              <c:f>'[PAHO_cases_11132020-COVID-19 and MR Suspected week 45-cpt-v2 .xlsx]CAP-LAC-MEX'!$C$1</c:f>
              <c:strCache>
                <c:ptCount val="1"/>
                <c:pt idx="0">
                  <c:v>MR suspected cases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Pt>
            <c:idx val="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1-6724-4D6A-9A8F-CC2F2A007FEB}"/>
              </c:ext>
            </c:extLst>
          </c:dPt>
          <c:dPt>
            <c:idx val="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3-6724-4D6A-9A8F-CC2F2A007FEB}"/>
              </c:ext>
            </c:extLst>
          </c:dPt>
          <c:dPt>
            <c:idx val="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5-6724-4D6A-9A8F-CC2F2A007FEB}"/>
              </c:ext>
            </c:extLst>
          </c:dPt>
          <c:dPt>
            <c:idx val="3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7-6724-4D6A-9A8F-CC2F2A007FEB}"/>
              </c:ext>
            </c:extLst>
          </c:dPt>
          <c:dPt>
            <c:idx val="4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9-6724-4D6A-9A8F-CC2F2A007FEB}"/>
              </c:ext>
            </c:extLst>
          </c:dPt>
          <c:dPt>
            <c:idx val="5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B-6724-4D6A-9A8F-CC2F2A007FEB}"/>
              </c:ext>
            </c:extLst>
          </c:dPt>
          <c:dPt>
            <c:idx val="6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D-6724-4D6A-9A8F-CC2F2A007FEB}"/>
              </c:ext>
            </c:extLst>
          </c:dPt>
          <c:dPt>
            <c:idx val="7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0F-6724-4D6A-9A8F-CC2F2A007FEB}"/>
              </c:ext>
            </c:extLst>
          </c:dPt>
          <c:dPt>
            <c:idx val="8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1-6724-4D6A-9A8F-CC2F2A007FEB}"/>
              </c:ext>
            </c:extLst>
          </c:dPt>
          <c:dPt>
            <c:idx val="9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3-6724-4D6A-9A8F-CC2F2A007FEB}"/>
              </c:ext>
            </c:extLst>
          </c:dPt>
          <c:dPt>
            <c:idx val="10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5-6724-4D6A-9A8F-CC2F2A007FEB}"/>
              </c:ext>
            </c:extLst>
          </c:dPt>
          <c:dPt>
            <c:idx val="11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7-6724-4D6A-9A8F-CC2F2A007FEB}"/>
              </c:ext>
            </c:extLst>
          </c:dPt>
          <c:dPt>
            <c:idx val="12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9-6724-4D6A-9A8F-CC2F2A007FEB}"/>
              </c:ext>
            </c:extLst>
          </c:dPt>
          <c:dPt>
            <c:idx val="13"/>
            <c:invertIfNegative val="0"/>
            <c:bubble3D val="0"/>
            <c:spPr>
              <a:solidFill>
                <a:schemeClr val="accent2">
                  <a:lumMod val="60000"/>
                  <a:lumOff val="40000"/>
                </a:schemeClr>
              </a:solidFill>
              <a:ln>
                <a:noFill/>
              </a:ln>
              <a:effectLst/>
            </c:spPr>
            <c:extLst>
              <c:ext xmlns:c16="http://schemas.microsoft.com/office/drawing/2014/chart" uri="{C3380CC4-5D6E-409C-BE32-E72D297353CC}">
                <c16:uniqueId val="{0000001B-6724-4D6A-9A8F-CC2F2A007FEB}"/>
              </c:ext>
            </c:extLst>
          </c:dPt>
          <c:cat>
            <c:strRef>
              <c:f>'[PAHO_cases_11132020-COVID-19 and MR Suspected week 45-cpt-v2 .xlsx]CAP-LAC-MEX'!$A$2:$A$49</c:f>
              <c:strCache>
                <c:ptCount val="4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</c:strCache>
            </c:strRef>
          </c:cat>
          <c:val>
            <c:numRef>
              <c:f>'[PAHO_cases_11132020-COVID-19 and MR Suspected week 45-cpt-v2 .xlsx]CAP-LAC-MEX'!$C$2:$C$49</c:f>
              <c:numCache>
                <c:formatCode>General</c:formatCode>
                <c:ptCount val="48"/>
                <c:pt idx="0">
                  <c:v>64</c:v>
                </c:pt>
                <c:pt idx="1">
                  <c:v>117</c:v>
                </c:pt>
                <c:pt idx="2">
                  <c:v>122</c:v>
                </c:pt>
                <c:pt idx="3">
                  <c:v>128</c:v>
                </c:pt>
                <c:pt idx="4">
                  <c:v>114</c:v>
                </c:pt>
                <c:pt idx="5">
                  <c:v>118</c:v>
                </c:pt>
                <c:pt idx="6">
                  <c:v>140</c:v>
                </c:pt>
                <c:pt idx="7">
                  <c:v>131</c:v>
                </c:pt>
                <c:pt idx="8">
                  <c:v>136</c:v>
                </c:pt>
                <c:pt idx="9">
                  <c:v>174</c:v>
                </c:pt>
                <c:pt idx="10">
                  <c:v>270</c:v>
                </c:pt>
                <c:pt idx="11">
                  <c:v>300</c:v>
                </c:pt>
                <c:pt idx="12">
                  <c:v>297</c:v>
                </c:pt>
                <c:pt idx="13">
                  <c:v>203</c:v>
                </c:pt>
                <c:pt idx="14">
                  <c:v>129</c:v>
                </c:pt>
                <c:pt idx="15">
                  <c:v>109</c:v>
                </c:pt>
                <c:pt idx="16">
                  <c:v>79</c:v>
                </c:pt>
                <c:pt idx="17">
                  <c:v>51</c:v>
                </c:pt>
                <c:pt idx="18">
                  <c:v>36</c:v>
                </c:pt>
                <c:pt idx="19">
                  <c:v>60</c:v>
                </c:pt>
                <c:pt idx="20">
                  <c:v>48</c:v>
                </c:pt>
                <c:pt idx="21">
                  <c:v>55</c:v>
                </c:pt>
                <c:pt idx="22">
                  <c:v>51</c:v>
                </c:pt>
                <c:pt idx="23">
                  <c:v>70</c:v>
                </c:pt>
                <c:pt idx="24">
                  <c:v>32</c:v>
                </c:pt>
                <c:pt idx="25">
                  <c:v>37</c:v>
                </c:pt>
                <c:pt idx="26">
                  <c:v>30</c:v>
                </c:pt>
                <c:pt idx="27">
                  <c:v>46</c:v>
                </c:pt>
                <c:pt idx="28">
                  <c:v>51</c:v>
                </c:pt>
                <c:pt idx="29">
                  <c:v>74</c:v>
                </c:pt>
                <c:pt idx="30">
                  <c:v>79</c:v>
                </c:pt>
                <c:pt idx="31">
                  <c:v>82</c:v>
                </c:pt>
                <c:pt idx="32">
                  <c:v>90</c:v>
                </c:pt>
                <c:pt idx="33">
                  <c:v>75</c:v>
                </c:pt>
                <c:pt idx="34">
                  <c:v>85</c:v>
                </c:pt>
                <c:pt idx="35">
                  <c:v>97</c:v>
                </c:pt>
                <c:pt idx="36">
                  <c:v>80</c:v>
                </c:pt>
                <c:pt idx="37">
                  <c:v>72</c:v>
                </c:pt>
                <c:pt idx="38">
                  <c:v>100</c:v>
                </c:pt>
                <c:pt idx="39">
                  <c:v>103</c:v>
                </c:pt>
                <c:pt idx="40">
                  <c:v>110</c:v>
                </c:pt>
                <c:pt idx="41">
                  <c:v>91</c:v>
                </c:pt>
                <c:pt idx="42">
                  <c:v>83</c:v>
                </c:pt>
                <c:pt idx="43">
                  <c:v>30</c:v>
                </c:pt>
                <c:pt idx="44">
                  <c:v>35</c:v>
                </c:pt>
                <c:pt idx="45">
                  <c:v>28</c:v>
                </c:pt>
                <c:pt idx="46">
                  <c:v>24</c:v>
                </c:pt>
                <c:pt idx="47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1C-6724-4D6A-9A8F-CC2F2A007F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7"/>
        <c:axId val="1093075567"/>
        <c:axId val="1250948751"/>
      </c:barChart>
      <c:lineChart>
        <c:grouping val="standard"/>
        <c:varyColors val="0"/>
        <c:ser>
          <c:idx val="0"/>
          <c:order val="0"/>
          <c:tx>
            <c:strRef>
              <c:f>'[PAHO_cases_11132020-COVID-19 and MR Suspected week 45-cpt-v2 .xlsx]CAP-LAC-MEX'!$B$1</c:f>
              <c:strCache>
                <c:ptCount val="1"/>
                <c:pt idx="0">
                  <c:v>COVID-19 cases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cat>
            <c:strRef>
              <c:f>'[PAHO_cases_11132020-COVID-19 and MR Suspected week 45-cpt-v2 .xlsx]CAP-LAC-MEX'!$A$2:$A$49</c:f>
              <c:strCache>
                <c:ptCount val="48"/>
                <c:pt idx="0">
                  <c:v>1</c:v>
                </c:pt>
                <c:pt idx="1">
                  <c:v>2</c:v>
                </c:pt>
                <c:pt idx="2">
                  <c:v>3</c:v>
                </c:pt>
                <c:pt idx="3">
                  <c:v>4</c:v>
                </c:pt>
                <c:pt idx="4">
                  <c:v>5</c:v>
                </c:pt>
                <c:pt idx="5">
                  <c:v>6</c:v>
                </c:pt>
                <c:pt idx="6">
                  <c:v>7</c:v>
                </c:pt>
                <c:pt idx="7">
                  <c:v>8</c:v>
                </c:pt>
                <c:pt idx="8">
                  <c:v>9</c:v>
                </c:pt>
                <c:pt idx="9">
                  <c:v>10</c:v>
                </c:pt>
                <c:pt idx="10">
                  <c:v>11</c:v>
                </c:pt>
                <c:pt idx="11">
                  <c:v>12</c:v>
                </c:pt>
                <c:pt idx="12">
                  <c:v>13</c:v>
                </c:pt>
                <c:pt idx="13">
                  <c:v>14</c:v>
                </c:pt>
                <c:pt idx="14">
                  <c:v>15</c:v>
                </c:pt>
                <c:pt idx="15">
                  <c:v>16</c:v>
                </c:pt>
                <c:pt idx="16">
                  <c:v>17</c:v>
                </c:pt>
                <c:pt idx="17">
                  <c:v>18</c:v>
                </c:pt>
                <c:pt idx="18">
                  <c:v>19</c:v>
                </c:pt>
                <c:pt idx="19">
                  <c:v>20</c:v>
                </c:pt>
                <c:pt idx="20">
                  <c:v>21</c:v>
                </c:pt>
                <c:pt idx="21">
                  <c:v>22</c:v>
                </c:pt>
                <c:pt idx="22">
                  <c:v>23</c:v>
                </c:pt>
                <c:pt idx="23">
                  <c:v>24</c:v>
                </c:pt>
                <c:pt idx="24">
                  <c:v>25</c:v>
                </c:pt>
                <c:pt idx="25">
                  <c:v>26</c:v>
                </c:pt>
                <c:pt idx="26">
                  <c:v>27</c:v>
                </c:pt>
                <c:pt idx="27">
                  <c:v>28</c:v>
                </c:pt>
                <c:pt idx="28">
                  <c:v>29</c:v>
                </c:pt>
                <c:pt idx="29">
                  <c:v>30</c:v>
                </c:pt>
                <c:pt idx="30">
                  <c:v>31</c:v>
                </c:pt>
                <c:pt idx="31">
                  <c:v>32</c:v>
                </c:pt>
                <c:pt idx="32">
                  <c:v>33</c:v>
                </c:pt>
                <c:pt idx="33">
                  <c:v>34</c:v>
                </c:pt>
                <c:pt idx="34">
                  <c:v>35</c:v>
                </c:pt>
                <c:pt idx="35">
                  <c:v>36</c:v>
                </c:pt>
                <c:pt idx="36">
                  <c:v>37</c:v>
                </c:pt>
                <c:pt idx="37">
                  <c:v>38</c:v>
                </c:pt>
                <c:pt idx="38">
                  <c:v>39</c:v>
                </c:pt>
                <c:pt idx="39">
                  <c:v>40</c:v>
                </c:pt>
                <c:pt idx="40">
                  <c:v>41</c:v>
                </c:pt>
                <c:pt idx="41">
                  <c:v>42</c:v>
                </c:pt>
                <c:pt idx="42">
                  <c:v>43</c:v>
                </c:pt>
                <c:pt idx="43">
                  <c:v>44</c:v>
                </c:pt>
                <c:pt idx="44">
                  <c:v>45</c:v>
                </c:pt>
                <c:pt idx="45">
                  <c:v>46</c:v>
                </c:pt>
                <c:pt idx="46">
                  <c:v>47</c:v>
                </c:pt>
                <c:pt idx="47">
                  <c:v>48</c:v>
                </c:pt>
              </c:strCache>
            </c:strRef>
          </c:cat>
          <c:val>
            <c:numRef>
              <c:f>'[PAHO_cases_11132020-COVID-19 and MR Suspected week 45-cpt-v2 .xlsx]CAP-LAC-MEX'!$B$2:$B$49</c:f>
              <c:numCache>
                <c:formatCode>General</c:formatCode>
                <c:ptCount val="48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 formatCode="_(* #,##0_);_(* \(#,##0\);_(* &quot;-&quot;??_);_(@_)">
                  <c:v>6</c:v>
                </c:pt>
                <c:pt idx="9" formatCode="_(* #,##0_);_(* \(#,##0\);_(* &quot;-&quot;??_);_(@_)">
                  <c:v>8</c:v>
                </c:pt>
                <c:pt idx="10" formatCode="_(* #,##0_);_(* \(#,##0\);_(* &quot;-&quot;??_);_(@_)">
                  <c:v>97</c:v>
                </c:pt>
                <c:pt idx="11" formatCode="_(* #,##0_);_(* \(#,##0\);_(* &quot;-&quot;??_);_(@_)">
                  <c:v>432</c:v>
                </c:pt>
                <c:pt idx="12" formatCode="_(* #,##0_);_(* \(#,##0\);_(* &quot;-&quot;??_);_(@_)">
                  <c:v>1727</c:v>
                </c:pt>
                <c:pt idx="13" formatCode="_(* #,##0_);_(* \(#,##0\);_(* &quot;-&quot;??_);_(@_)">
                  <c:v>3209</c:v>
                </c:pt>
                <c:pt idx="14" formatCode="_(* #,##0_);_(* \(#,##0\);_(* &quot;-&quot;??_);_(@_)">
                  <c:v>4828</c:v>
                </c:pt>
                <c:pt idx="15" formatCode="_(* #,##0_);_(* \(#,##0\);_(* &quot;-&quot;??_);_(@_)">
                  <c:v>6582</c:v>
                </c:pt>
                <c:pt idx="16" formatCode="_(* #,##0_);_(* \(#,##0\);_(* &quot;-&quot;??_);_(@_)">
                  <c:v>8920</c:v>
                </c:pt>
                <c:pt idx="17" formatCode="_(* #,##0_);_(* \(#,##0\);_(* &quot;-&quot;??_);_(@_)">
                  <c:v>11413</c:v>
                </c:pt>
                <c:pt idx="18" formatCode="_(* #,##0_);_(* \(#,##0\);_(* &quot;-&quot;??_);_(@_)">
                  <c:v>15548</c:v>
                </c:pt>
                <c:pt idx="19" formatCode="_(* #,##0_);_(* \(#,##0\);_(* &quot;-&quot;??_);_(@_)">
                  <c:v>18696</c:v>
                </c:pt>
                <c:pt idx="20" formatCode="_(* #,##0_);_(* \(#,##0\);_(* &quot;-&quot;??_);_(@_)">
                  <c:v>23479</c:v>
                </c:pt>
                <c:pt idx="21" formatCode="_(* #,##0_);_(* \(#,##0\);_(* &quot;-&quot;??_);_(@_)">
                  <c:v>31828</c:v>
                </c:pt>
                <c:pt idx="22" formatCode="_(* #,##0_);_(* \(#,##0\);_(* &quot;-&quot;??_);_(@_)">
                  <c:v>34818</c:v>
                </c:pt>
                <c:pt idx="23" formatCode="_(* #,##0_);_(* \(#,##0\);_(* &quot;-&quot;??_);_(@_)">
                  <c:v>42055</c:v>
                </c:pt>
                <c:pt idx="24" formatCode="_(* #,##0_);_(* \(#,##0\);_(* &quot;-&quot;??_);_(@_)">
                  <c:v>48338</c:v>
                </c:pt>
                <c:pt idx="25" formatCode="_(* #,##0_);_(* \(#,##0\);_(* &quot;-&quot;??_);_(@_)">
                  <c:v>58836</c:v>
                </c:pt>
                <c:pt idx="26" formatCode="_(* #,##0_);_(* \(#,##0\);_(* &quot;-&quot;??_);_(@_)">
                  <c:v>61202</c:v>
                </c:pt>
                <c:pt idx="27" formatCode="_(* #,##0_);_(* \(#,##0\);_(* &quot;-&quot;??_);_(@_)">
                  <c:v>74467</c:v>
                </c:pt>
                <c:pt idx="28" formatCode="_(* #,##0_);_(* \(#,##0\);_(* &quot;-&quot;??_);_(@_)">
                  <c:v>74701</c:v>
                </c:pt>
                <c:pt idx="29" formatCode="_(* #,##0_);_(* \(#,##0\);_(* &quot;-&quot;??_);_(@_)">
                  <c:v>85192</c:v>
                </c:pt>
                <c:pt idx="30" formatCode="_(* #,##0_);_(* \(#,##0\);_(* &quot;-&quot;??_);_(@_)">
                  <c:v>81874</c:v>
                </c:pt>
                <c:pt idx="31" formatCode="_(* #,##0_);_(* \(#,##0\);_(* &quot;-&quot;??_);_(@_)">
                  <c:v>78877</c:v>
                </c:pt>
                <c:pt idx="32" formatCode="_(* #,##0_);_(* \(#,##0\);_(* &quot;-&quot;??_);_(@_)">
                  <c:v>74917</c:v>
                </c:pt>
                <c:pt idx="33" formatCode="_(* #,##0_);_(* \(#,##0\);_(* &quot;-&quot;??_);_(@_)">
                  <c:v>65651</c:v>
                </c:pt>
                <c:pt idx="34" formatCode="_(* #,##0_);_(* \(#,##0\);_(* &quot;-&quot;??_);_(@_)">
                  <c:v>64568</c:v>
                </c:pt>
                <c:pt idx="35" formatCode="_(* #,##0_);_(* \(#,##0\);_(* &quot;-&quot;??_);_(@_)">
                  <c:v>63288</c:v>
                </c:pt>
                <c:pt idx="36" formatCode="_(* #,##0_);_(* \(#,##0\);_(* &quot;-&quot;??_);_(@_)">
                  <c:v>61814</c:v>
                </c:pt>
                <c:pt idx="37" formatCode="_(* #,##0_);_(* \(#,##0\);_(* &quot;-&quot;??_);_(@_)">
                  <c:v>57779</c:v>
                </c:pt>
                <c:pt idx="38" formatCode="_(* #,##0_);_(* \(#,##0\);_(* &quot;-&quot;??_);_(@_)">
                  <c:v>57674</c:v>
                </c:pt>
                <c:pt idx="39" formatCode="_(* #,##0_);_(* \(#,##0\);_(* &quot;-&quot;??_);_(@_)">
                  <c:v>57530</c:v>
                </c:pt>
                <c:pt idx="40" formatCode="_(* #,##0_);_(* \(#,##0\);_(* &quot;-&quot;??_);_(@_)">
                  <c:v>82053</c:v>
                </c:pt>
                <c:pt idx="41" formatCode="_(* #,##0_);_(* \(#,##0\);_(* &quot;-&quot;??_);_(@_)">
                  <c:v>56113</c:v>
                </c:pt>
                <c:pt idx="42" formatCode="_(* #,##0_);_(* \(#,##0\);_(* &quot;-&quot;??_);_(@_)">
                  <c:v>64039</c:v>
                </c:pt>
                <c:pt idx="43" formatCode="_(* #,##0_);_(* \(#,##0\);_(* &quot;-&quot;??_);_(@_)">
                  <c:v>63412</c:v>
                </c:pt>
                <c:pt idx="44" formatCode="_(* #,##0_);_(* \(#,##0\);_(* &quot;-&quot;??_);_(@_)">
                  <c:v>59092</c:v>
                </c:pt>
                <c:pt idx="45" formatCode="_(* #,##0_);_(* \(#,##0\);_(* &quot;-&quot;??_);_(@_)">
                  <c:v>66645</c:v>
                </c:pt>
                <c:pt idx="46" formatCode="_(* #,##0_);_(* \(#,##0\);_(* &quot;-&quot;??_);_(@_)">
                  <c:v>54054</c:v>
                </c:pt>
                <c:pt idx="47" formatCode="_(* #,##0_);_(* \(#,##0\);_(* &quot;-&quot;??_);_(@_)">
                  <c:v>88859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D-6724-4D6A-9A8F-CC2F2A007FE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1259026591"/>
        <c:axId val="117782975"/>
      </c:lineChart>
      <c:catAx>
        <c:axId val="1093075567"/>
        <c:scaling>
          <c:orientation val="minMax"/>
        </c:scaling>
        <c:delete val="0"/>
        <c:axPos val="b"/>
        <c:title>
          <c:tx>
            <c:rich>
              <a:bodyPr rot="0" spcFirstLastPara="1" vertOverflow="ellipsis" vert="horz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900"/>
                  <a:t>Epidemiological week</a:t>
                </a:r>
              </a:p>
            </c:rich>
          </c:tx>
          <c:layout>
            <c:manualLayout>
              <c:xMode val="edge"/>
              <c:yMode val="edge"/>
              <c:x val="0.43087634361630872"/>
              <c:y val="0.862856781623235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vert="horz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0948751"/>
        <c:crosses val="autoZero"/>
        <c:auto val="1"/>
        <c:lblAlgn val="ctr"/>
        <c:lblOffset val="100"/>
        <c:tickLblSkip val="2"/>
        <c:noMultiLvlLbl val="0"/>
      </c:catAx>
      <c:valAx>
        <c:axId val="1250948751"/>
        <c:scaling>
          <c:orientation val="minMax"/>
        </c:scaling>
        <c:delete val="0"/>
        <c:axPos val="l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900"/>
                  <a:t>MR</a:t>
                </a:r>
                <a:r>
                  <a:rPr lang="en-US" sz="900" baseline="0"/>
                  <a:t> </a:t>
                </a:r>
                <a:r>
                  <a:rPr lang="en-US" sz="900"/>
                  <a:t>suspected cases</a:t>
                </a:r>
              </a:p>
            </c:rich>
          </c:tx>
          <c:layout>
            <c:manualLayout>
              <c:xMode val="edge"/>
              <c:yMode val="edge"/>
              <c:x val="4.2402833425058385E-2"/>
              <c:y val="0.10305724042091095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093075567"/>
        <c:crosses val="autoZero"/>
        <c:crossBetween val="between"/>
      </c:valAx>
      <c:valAx>
        <c:axId val="117782975"/>
        <c:scaling>
          <c:orientation val="minMax"/>
        </c:scaling>
        <c:delete val="0"/>
        <c:axPos val="r"/>
        <c:title>
          <c:tx>
            <c:rich>
              <a:bodyPr rot="0" spcFirstLastPara="1" vertOverflow="ellipsis" wrap="square" anchor="ctr" anchorCtr="1"/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r>
                  <a:rPr lang="en-US" sz="900"/>
                  <a:t>COVID-19 cases</a:t>
                </a:r>
              </a:p>
            </c:rich>
          </c:tx>
          <c:layout>
            <c:manualLayout>
              <c:xMode val="edge"/>
              <c:yMode val="edge"/>
              <c:x val="0.86359533680198097"/>
              <c:y val="8.6523481439820027E-2"/>
            </c:manualLayout>
          </c:layout>
          <c:overlay val="0"/>
          <c:spPr>
            <a:noFill/>
            <a:ln>
              <a:noFill/>
            </a:ln>
            <a:effectLst/>
          </c:spPr>
          <c:txPr>
            <a:bodyPr rot="0" spcFirstLastPara="1" vertOverflow="ellipsis" wrap="square" anchor="ctr" anchorCtr="1"/>
            <a:lstStyle/>
            <a:p>
              <a:pPr>
                <a:defRPr sz="900" b="0" i="0" u="none" strike="noStrike" kern="1200" baseline="0">
                  <a:solidFill>
                    <a:schemeClr val="tx1">
                      <a:lumMod val="65000"/>
                      <a:lumOff val="35000"/>
                    </a:schemeClr>
                  </a:solidFill>
                  <a:latin typeface="+mn-lt"/>
                  <a:ea typeface="+mn-ea"/>
                  <a:cs typeface="+mn-cs"/>
                </a:defRPr>
              </a:pPr>
              <a:endParaRPr lang="en-US"/>
            </a:p>
          </c:txPr>
        </c:title>
        <c:numFmt formatCode="General" sourceLinked="1"/>
        <c:majorTickMark val="out"/>
        <c:minorTickMark val="none"/>
        <c:tickLblPos val="nextTo"/>
        <c:spPr>
          <a:noFill/>
          <a:ln>
            <a:solidFill>
              <a:schemeClr val="bg1">
                <a:lumMod val="75000"/>
              </a:schemeClr>
            </a:solidFill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259026591"/>
        <c:crosses val="max"/>
        <c:crossBetween val="between"/>
      </c:valAx>
      <c:catAx>
        <c:axId val="1259026591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extTo"/>
        <c:crossAx val="117782975"/>
        <c:crosses val="autoZero"/>
        <c:auto val="1"/>
        <c:lblAlgn val="ctr"/>
        <c:lblOffset val="100"/>
        <c:noMultiLvlLbl val="0"/>
      </c:catAx>
      <c:spPr>
        <a:noFill/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0.2646232476075408"/>
          <c:y val="0.92705122312117438"/>
          <c:w val="0.49714034269008089"/>
          <c:h val="5.3818194600674912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extLst>
      <c:ext xmlns:c16r3="http://schemas.microsoft.com/office/drawing/2017/03/chart" uri="{56B9EC1D-385E-4148-901F-78D8002777C0}">
        <c16r3:dataDisplayOptions16>
          <c16r3:dispNaAsBlank val="1"/>
        </c16r3:dataDisplayOptions16>
      </c:ext>
    </c:extLst>
    <c:showDLblsOverMax val="0"/>
  </c:chart>
  <c:spPr>
    <a:solidFill>
      <a:schemeClr val="bg1"/>
    </a:solidFill>
    <a:ln w="9525" cap="flat" cmpd="sng" algn="ctr">
      <a:noFill/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E1CB3E1-76BA-4F73-BBBA-612064B7F605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1175DF-4071-44D9-9A12-D3CD5162F2B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71495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1175DF-4071-44D9-9A12-D3CD5162F2B1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65449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BB45B4-6B49-4611-9DFD-1055471BEA2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C1AE132-FDB6-4887-99FE-87779A81FEA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8EF38F-851F-4938-957A-CEDBFE7C37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146D-F4CE-4756-91E2-0A96A15D3959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EC19D1A-C8AB-46A3-84CD-3D728BC5F7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C5DAC-1D42-4C65-B326-1CCDBFEE45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41E2-24FE-4F92-8B03-1A416F2B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81477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3B3402-66FB-4118-9528-3104631B4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27A911-8EF4-4B96-8725-0ABF75F8F41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51B55-D60C-4F44-B9F6-69F496A883C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146D-F4CE-4756-91E2-0A96A15D3959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6EA516E-464B-401F-8840-056FC1E52E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9EAFCEE-023F-4106-8978-83CA5C118A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41E2-24FE-4F92-8B03-1A416F2B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1536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E52A39-75CE-4F07-ADDA-D6D8502E494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E1125FC-B35E-403E-AE49-190DC6813A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D39576-7209-44CB-B298-C84D03E407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146D-F4CE-4756-91E2-0A96A15D3959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EBC9E0-D6C0-4656-9AFF-720634C3C5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7961BB3-6478-4301-B069-778396A6F8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41E2-24FE-4F92-8B03-1A416F2B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3940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10FC2E-B4B9-43D2-85A9-ABC0B40586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5DE4789-578A-4FC4-80CB-8919177681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38583F1-25F2-4BB6-A7B8-A13339CC46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146D-F4CE-4756-91E2-0A96A15D3959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709DC3-8719-4321-890C-A0AF971D84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9CB318-B6EB-4421-8B5D-352AA7EBA0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41E2-24FE-4F92-8B03-1A416F2B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077102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66F7FE-764C-4291-A031-B888212F05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2052379-D889-41D1-945E-9E781B0446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D7B79B-C058-40FE-B72C-BEAA46D19F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146D-F4CE-4756-91E2-0A96A15D3959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8F319A4-6C80-4253-8E78-7E542FD569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708C45-BEB2-4192-A5C1-D81E46A40D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41E2-24FE-4F92-8B03-1A416F2B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73994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7199D0-FE74-4307-B3AA-F87DFD3D3DB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9B35F9A-2220-4394-9F02-935274BEEF6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CE52A09-A4AE-4C2A-9C1B-A44678F7B56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00C593-61EA-49B0-ACE8-5D1662730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146D-F4CE-4756-91E2-0A96A15D3959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C084E66-E6EC-44AC-9DE3-6ECF24B4DF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45EDA0E-19F5-4955-80CA-ADD649D3D4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41E2-24FE-4F92-8B03-1A416F2B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28590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F911A72-0DF7-4FC0-A465-664D5A3C35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99794FF-6880-45C6-8523-FB13705CAA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593877A-D7E8-4676-8765-CF8DEA70FE1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54B89E8-3F64-4E99-A97F-82E4FE44A61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F216D97B-DC62-4B34-A61F-B31765291B3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FE00204-91A6-4E23-8591-803D1C10E6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146D-F4CE-4756-91E2-0A96A15D3959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33793E6-7CE6-4FD2-98B9-BBF8E4BE62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13511C44-6789-49A5-86B4-081DDAAF4E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41E2-24FE-4F92-8B03-1A416F2B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91233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3B45C5-EF90-470B-AB76-84E14C6B67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F08B85FD-D025-4139-AF84-20AF2D20A0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146D-F4CE-4756-91E2-0A96A15D3959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E1150AC2-086D-47D9-A93E-AE6E718293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E2D744-1720-4FA3-85D5-D6AFB7A910E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41E2-24FE-4F92-8B03-1A416F2B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424334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4998131-0664-4CC3-9DFC-147071C676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146D-F4CE-4756-91E2-0A96A15D3959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4D7FFA-CDA7-418A-9A91-EB34F7715E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3F7017E-8833-4773-ABD7-9415F0A697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41E2-24FE-4F92-8B03-1A416F2B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52396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5F232B-37F8-40CC-A535-ECA5A1DB57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C89C7-BCCF-46F0-A74F-D28E838BDCD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80204E7-36AE-45C9-902F-A92685AE78D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43205F-7CAD-4916-8F7A-F7B8E82632B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146D-F4CE-4756-91E2-0A96A15D3959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D33998-9809-4EDE-8A22-A433F1D2A5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02BEF1F-F35C-48BC-8DC2-E5A1A0389F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41E2-24FE-4F92-8B03-1A416F2B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76805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AA5055-1ABB-4BFD-B009-A69D3C674C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8D7CDF1-6DC7-4975-8282-779781697DB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9ACDA6E-D5BA-4BF6-9D87-AA2B2684235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960791C-B485-4C4F-BEF2-B2AA6675FD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00146D-F4CE-4756-91E2-0A96A15D3959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061F9AF-167C-47B9-BD5E-DE856D6597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4BEC90C-C220-45DE-8A5D-D26E9BA4CB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941E2-24FE-4F92-8B03-1A416F2B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19956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754A485-C662-4A97-B749-BC8335D7289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22B53D7-2908-4F06-8F78-A00C4D8E9BC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EBFCB3B-BB89-45A7-8C6F-530699BE6F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00146D-F4CE-4756-91E2-0A96A15D3959}" type="datetimeFigureOut">
              <a:rPr lang="en-US" smtClean="0"/>
              <a:t>12/7/2020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0DB9F63-C129-4344-8FD9-560FD8F9B5E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9AC0A6A-12E6-4E15-8F77-36893CA545F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941E2-24FE-4F92-8B03-1A416F2B77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43937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.emf"/><Relationship Id="rId5" Type="http://schemas.openxmlformats.org/officeDocument/2006/relationships/package" Target="../embeddings/Microsoft_Excel_Worksheet.xlsx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Box 8">
            <a:extLst>
              <a:ext uri="{FF2B5EF4-FFF2-40B4-BE49-F238E27FC236}">
                <a16:creationId xmlns:a16="http://schemas.microsoft.com/office/drawing/2014/main" id="{7AC67170-5E0D-4E1F-8761-6E2B681FD749}"/>
              </a:ext>
            </a:extLst>
          </p:cNvPr>
          <p:cNvSpPr txBox="1"/>
          <p:nvPr/>
        </p:nvSpPr>
        <p:spPr>
          <a:xfrm>
            <a:off x="652583" y="6416108"/>
            <a:ext cx="1049265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*Data as of epidemiological week 48, 2020.     Source: Surveillance country reports sent to PAHO. </a:t>
            </a:r>
          </a:p>
        </p:txBody>
      </p:sp>
      <p:cxnSp>
        <p:nvCxnSpPr>
          <p:cNvPr id="3" name="Straight Connector 2">
            <a:extLst>
              <a:ext uri="{FF2B5EF4-FFF2-40B4-BE49-F238E27FC236}">
                <a16:creationId xmlns:a16="http://schemas.microsoft.com/office/drawing/2014/main" id="{56AFC736-E03F-491F-B696-0B040A8F46BB}"/>
              </a:ext>
            </a:extLst>
          </p:cNvPr>
          <p:cNvCxnSpPr>
            <a:cxnSpLocks/>
          </p:cNvCxnSpPr>
          <p:nvPr/>
        </p:nvCxnSpPr>
        <p:spPr>
          <a:xfrm>
            <a:off x="6175626" y="683774"/>
            <a:ext cx="0" cy="5098878"/>
          </a:xfrm>
          <a:prstGeom prst="line">
            <a:avLst/>
          </a:prstGeom>
          <a:ln w="12700" cap="flat" cmpd="sng" algn="ctr">
            <a:solidFill>
              <a:schemeClr val="dk1"/>
            </a:solidFill>
            <a:prstDash val="dash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tx1"/>
          </a:fontRef>
        </p:style>
      </p:cxnSp>
      <p:sp>
        <p:nvSpPr>
          <p:cNvPr id="21" name="TextBox 20">
            <a:extLst>
              <a:ext uri="{FF2B5EF4-FFF2-40B4-BE49-F238E27FC236}">
                <a16:creationId xmlns:a16="http://schemas.microsoft.com/office/drawing/2014/main" id="{763E01B2-95E4-48C4-9BE6-C493DFD2826C}"/>
              </a:ext>
            </a:extLst>
          </p:cNvPr>
          <p:cNvSpPr txBox="1"/>
          <p:nvPr/>
        </p:nvSpPr>
        <p:spPr>
          <a:xfrm>
            <a:off x="371541" y="260851"/>
            <a:ext cx="5860999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Figure1. Notification rate of suspected measles and rubella cases per 100,000 population by country. Central America</a:t>
            </a:r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2016-2020*</a:t>
            </a:r>
          </a:p>
        </p:txBody>
      </p:sp>
      <p:graphicFrame>
        <p:nvGraphicFramePr>
          <p:cNvPr id="23" name="Chart 22">
            <a:extLst>
              <a:ext uri="{FF2B5EF4-FFF2-40B4-BE49-F238E27FC236}">
                <a16:creationId xmlns:a16="http://schemas.microsoft.com/office/drawing/2014/main" id="{92B90282-9E48-4305-AB3D-7FD963BD7B02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61788452"/>
              </p:ext>
            </p:extLst>
          </p:nvPr>
        </p:nvGraphicFramePr>
        <p:xfrm>
          <a:off x="6400805" y="1524599"/>
          <a:ext cx="5667816" cy="42342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6" name="TextBox 25">
            <a:extLst>
              <a:ext uri="{FF2B5EF4-FFF2-40B4-BE49-F238E27FC236}">
                <a16:creationId xmlns:a16="http://schemas.microsoft.com/office/drawing/2014/main" id="{6A81E545-4608-4C72-85FC-E754FA6B5D41}"/>
              </a:ext>
            </a:extLst>
          </p:cNvPr>
          <p:cNvSpPr txBox="1"/>
          <p:nvPr/>
        </p:nvSpPr>
        <p:spPr>
          <a:xfrm>
            <a:off x="6649540" y="260851"/>
            <a:ext cx="5561473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Figure 2. Notification of measles, rubella (MR) and </a:t>
            </a:r>
            <a:r>
              <a:rPr kumimoji="0" lang="en-US" b="1" i="0" u="sng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COVID-19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cases by epidemiological weeks. </a:t>
            </a: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Central</a:t>
            </a:r>
            <a:r>
              <a:rPr lang="en-US" b="1" dirty="0"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 America</a:t>
            </a:r>
            <a:r>
              <a:rPr kumimoji="0" lang="en-US" b="1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Ebrima" panose="02000000000000000000" pitchFamily="2" charset="0"/>
                <a:ea typeface="Ebrima" panose="02000000000000000000" pitchFamily="2" charset="0"/>
                <a:cs typeface="Ebrima" panose="02000000000000000000" pitchFamily="2" charset="0"/>
              </a:rPr>
              <a:t>, 2020*</a:t>
            </a: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4113ACE5-DC76-4D11-B8AF-E1393F4D4CCB}"/>
              </a:ext>
            </a:extLst>
          </p:cNvPr>
          <p:cNvSpPr txBox="1"/>
          <p:nvPr/>
        </p:nvSpPr>
        <p:spPr>
          <a:xfrm>
            <a:off x="8279445" y="1695088"/>
            <a:ext cx="2736245" cy="64633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 w="9525" cap="flat" cmpd="sng" algn="ctr">
            <a:solidFill>
              <a:schemeClr val="accent3"/>
            </a:solidFill>
            <a:prstDash val="solid"/>
            <a:round/>
            <a:headEnd type="none" w="med" len="med"/>
            <a:tailEnd type="none" w="med" len="med"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accent3"/>
          </a:fontRef>
        </p:style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12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MR cases = 4,544</a:t>
            </a:r>
          </a:p>
          <a:p>
            <a:pPr>
              <a:defRPr/>
            </a:pPr>
            <a:r>
              <a:rPr lang="en-US" sz="1200" dirty="0">
                <a:solidFill>
                  <a:prstClr val="black"/>
                </a:solidFill>
              </a:rPr>
              <a:t>COVID-19= 1,804,621</a:t>
            </a:r>
          </a:p>
          <a:p>
            <a:pPr>
              <a:defRPr/>
            </a:pPr>
            <a:r>
              <a:rPr lang="en-US" sz="1200" b="1" dirty="0">
                <a:solidFill>
                  <a:prstClr val="black"/>
                </a:solidFill>
                <a:latin typeface="Calibri" panose="020F0502020204030204"/>
              </a:rPr>
              <a:t>Reduction of MR suspected cases: 45%</a:t>
            </a:r>
            <a:endParaRPr kumimoji="0" lang="en-US" sz="1200" b="1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E79BABEB-AB59-4553-9D5C-94F0DF8E9B2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4163554"/>
              </p:ext>
            </p:extLst>
          </p:nvPr>
        </p:nvGraphicFramePr>
        <p:xfrm>
          <a:off x="666977" y="1465031"/>
          <a:ext cx="4806956" cy="372317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Worksheet" r:id="rId5" imgW="4140350" imgH="3206924" progId="Excel.Sheet.12">
                  <p:embed/>
                </p:oleObj>
              </mc:Choice>
              <mc:Fallback>
                <p:oleObj name="Worksheet" r:id="rId5" imgW="4140350" imgH="3206924" progId="Excel.Sheet.12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E79BABEB-AB59-4553-9D5C-94F0DF8E9B2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666977" y="1465031"/>
                        <a:ext cx="4806956" cy="372317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28" name="Group 27">
            <a:extLst>
              <a:ext uri="{FF2B5EF4-FFF2-40B4-BE49-F238E27FC236}">
                <a16:creationId xmlns:a16="http://schemas.microsoft.com/office/drawing/2014/main" id="{34E2C5B1-DF43-47FB-BA69-DEE9B39A07A8}"/>
              </a:ext>
            </a:extLst>
          </p:cNvPr>
          <p:cNvGrpSpPr/>
          <p:nvPr/>
        </p:nvGrpSpPr>
        <p:grpSpPr>
          <a:xfrm>
            <a:off x="652583" y="5351203"/>
            <a:ext cx="5140731" cy="247049"/>
            <a:chOff x="7051269" y="4984985"/>
            <a:chExt cx="5140731" cy="247049"/>
          </a:xfrm>
        </p:grpSpPr>
        <p:sp>
          <p:nvSpPr>
            <p:cNvPr id="29" name="Rectangle 28">
              <a:extLst>
                <a:ext uri="{FF2B5EF4-FFF2-40B4-BE49-F238E27FC236}">
                  <a16:creationId xmlns:a16="http://schemas.microsoft.com/office/drawing/2014/main" id="{8C4CFA7C-5F23-4157-8E53-3F1B9A70C810}"/>
                </a:ext>
              </a:extLst>
            </p:cNvPr>
            <p:cNvSpPr/>
            <p:nvPr/>
          </p:nvSpPr>
          <p:spPr>
            <a:xfrm>
              <a:off x="7051269" y="5055773"/>
              <a:ext cx="163286" cy="78717"/>
            </a:xfrm>
            <a:prstGeom prst="rect">
              <a:avLst/>
            </a:prstGeom>
            <a:solidFill>
              <a:srgbClr val="92D05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94604CDF-E9A4-40BA-B27C-7CAF83F0222E}"/>
                </a:ext>
              </a:extLst>
            </p:cNvPr>
            <p:cNvSpPr txBox="1"/>
            <p:nvPr/>
          </p:nvSpPr>
          <p:spPr>
            <a:xfrm>
              <a:off x="7132912" y="4984985"/>
              <a:ext cx="1599198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sng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&gt;</a:t>
              </a: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2.00 x 100,000 population</a:t>
              </a:r>
              <a:endParaRPr kumimoji="0" lang="es-E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1" name="Rectangle 30">
              <a:extLst>
                <a:ext uri="{FF2B5EF4-FFF2-40B4-BE49-F238E27FC236}">
                  <a16:creationId xmlns:a16="http://schemas.microsoft.com/office/drawing/2014/main" id="{9DEF4EC1-6A19-44BB-8E5D-D35DF53DA001}"/>
                </a:ext>
              </a:extLst>
            </p:cNvPr>
            <p:cNvSpPr/>
            <p:nvPr/>
          </p:nvSpPr>
          <p:spPr>
            <a:xfrm>
              <a:off x="8559980" y="5069934"/>
              <a:ext cx="172130" cy="93370"/>
            </a:xfrm>
            <a:prstGeom prst="rect">
              <a:avLst/>
            </a:prstGeom>
            <a:solidFill>
              <a:srgbClr val="FFFF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350" b="0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2" name="TextBox 31">
              <a:extLst>
                <a:ext uri="{FF2B5EF4-FFF2-40B4-BE49-F238E27FC236}">
                  <a16:creationId xmlns:a16="http://schemas.microsoft.com/office/drawing/2014/main" id="{26FF59BE-C76A-4425-AEA7-6C11FE61D7AB}"/>
                </a:ext>
              </a:extLst>
            </p:cNvPr>
            <p:cNvSpPr txBox="1"/>
            <p:nvPr/>
          </p:nvSpPr>
          <p:spPr>
            <a:xfrm>
              <a:off x="8794219" y="5001202"/>
              <a:ext cx="1762376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1.00-1.99 x 100,000 population</a:t>
              </a:r>
              <a:endParaRPr kumimoji="0" lang="es-E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3" name="Rectangle 32">
              <a:extLst>
                <a:ext uri="{FF2B5EF4-FFF2-40B4-BE49-F238E27FC236}">
                  <a16:creationId xmlns:a16="http://schemas.microsoft.com/office/drawing/2014/main" id="{9DE3B6CC-B186-42B4-AEF5-B30F8C04A966}"/>
                </a:ext>
              </a:extLst>
            </p:cNvPr>
            <p:cNvSpPr/>
            <p:nvPr/>
          </p:nvSpPr>
          <p:spPr>
            <a:xfrm>
              <a:off x="10429624" y="5069933"/>
              <a:ext cx="154442" cy="93371"/>
            </a:xfrm>
            <a:prstGeom prst="rect">
              <a:avLst/>
            </a:prstGeom>
            <a:solidFill>
              <a:srgbClr val="FF0000"/>
            </a:solidFill>
            <a:ln w="31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s-E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02578035-5FFE-4B7E-AD52-901FF80D0E05}"/>
                </a:ext>
              </a:extLst>
            </p:cNvPr>
            <p:cNvSpPr txBox="1"/>
            <p:nvPr/>
          </p:nvSpPr>
          <p:spPr>
            <a:xfrm>
              <a:off x="10646175" y="4984985"/>
              <a:ext cx="1545825" cy="2308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marL="0" marR="0" lvl="0" indent="0" algn="l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en-US" sz="9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/>
                  <a:ea typeface="+mn-ea"/>
                  <a:cs typeface="+mn-cs"/>
                </a:rPr>
                <a:t>&lt;0.99 x 100,000 population</a:t>
              </a:r>
              <a:endParaRPr kumimoji="0" lang="es-ES" sz="9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24740430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69FE739999C447A76F1EF8B3FD66E4" ma:contentTypeVersion="13" ma:contentTypeDescription="Create a new document." ma:contentTypeScope="" ma:versionID="cbd048430c8551c34c2c3c8571f1b260">
  <xsd:schema xmlns:xsd="http://www.w3.org/2001/XMLSchema" xmlns:xs="http://www.w3.org/2001/XMLSchema" xmlns:p="http://schemas.microsoft.com/office/2006/metadata/properties" xmlns:ns3="4655c133-e14e-4d88-8fbc-c3b347145ec5" xmlns:ns4="64ced670-a384-4657-ba0f-fc07d30f5a44" targetNamespace="http://schemas.microsoft.com/office/2006/metadata/properties" ma:root="true" ma:fieldsID="5457dbb80d17598a17de4d439e456cf2" ns3:_="" ns4:_="">
    <xsd:import namespace="4655c133-e14e-4d88-8fbc-c3b347145ec5"/>
    <xsd:import namespace="64ced670-a384-4657-ba0f-fc07d30f5a44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AutoTags" minOccurs="0"/>
                <xsd:element ref="ns3:MediaServiceOCR" minOccurs="0"/>
                <xsd:element ref="ns3:MediaServiceDateTaken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  <xsd:element ref="ns3:MediaServiceAutoKeyPoints" minOccurs="0"/>
                <xsd:element ref="ns3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655c133-e14e-4d88-8fbc-c3b347145ec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64ced670-a384-4657-ba0f-fc07d30f5a44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2C28852-52D2-4C29-B9CA-B1F6626F1DD8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51FA1706-11BC-42A2-9746-F0D73D730CE1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D456CE62-4E09-4D4A-9C8C-881954CC5A8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4655c133-e14e-4d88-8fbc-c3b347145ec5"/>
    <ds:schemaRef ds:uri="64ced670-a384-4657-ba0f-fc07d30f5a44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517</TotalTime>
  <Words>100</Words>
  <Application>Microsoft Office PowerPoint</Application>
  <PresentationFormat>Widescreen</PresentationFormat>
  <Paragraphs>14</Paragraphs>
  <Slides>1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Ebrima</vt:lpstr>
      <vt:lpstr>Office Theme</vt:lpstr>
      <vt:lpstr>Worksheet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Bravo, Ms. Pamela (WDC)</dc:creator>
  <cp:lastModifiedBy>Pacis, Ms. Carmelita Lucia (WDC)</cp:lastModifiedBy>
  <cp:revision>10</cp:revision>
  <dcterms:created xsi:type="dcterms:W3CDTF">2020-12-04T14:10:34Z</dcterms:created>
  <dcterms:modified xsi:type="dcterms:W3CDTF">2020-12-07T14:59:55Z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0x0101007C69FE739999C447A76F1EF8B3FD66E4</vt:lpwstr>
  </property>
</Properties>
</file>