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0" autoAdjust="0"/>
    <p:restoredTop sz="84397" autoAdjust="0"/>
  </p:normalViewPr>
  <p:slideViewPr>
    <p:cSldViewPr snapToGrid="0">
      <p:cViewPr varScale="1">
        <p:scale>
          <a:sx n="85" d="100"/>
          <a:sy n="85" d="100"/>
        </p:scale>
        <p:origin x="31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Surveillance/Surveillance%20Analysis/PAHO_cases_11132020-COVID-19%20and%20MR%20Suspected%20week%2045-cpt-v2%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244122311566173E-2"/>
          <c:y val="0.18735119047619048"/>
          <c:w val="0.80654002392810442"/>
          <c:h val="0.6058445819272591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'[PAHO_cases_11132020-COVID-19 and MR Suspected week 45-cpt-v2 .xlsx]CAP-LAC-MEX'!$C$1</c:f>
              <c:strCache>
                <c:ptCount val="1"/>
                <c:pt idx="0">
                  <c:v>Casos sospechosos SR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95D-4623-9FE8-730C2F8C673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95D-4623-9FE8-730C2F8C673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95D-4623-9FE8-730C2F8C673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95D-4623-9FE8-730C2F8C673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95D-4623-9FE8-730C2F8C673B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95D-4623-9FE8-730C2F8C673B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E95D-4623-9FE8-730C2F8C673B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E95D-4623-9FE8-730C2F8C673B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E95D-4623-9FE8-730C2F8C673B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E95D-4623-9FE8-730C2F8C673B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E95D-4623-9FE8-730C2F8C673B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E95D-4623-9FE8-730C2F8C673B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E95D-4623-9FE8-730C2F8C673B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E95D-4623-9FE8-730C2F8C673B}"/>
              </c:ext>
            </c:extLst>
          </c:dPt>
          <c:cat>
            <c:strRef>
              <c:f>'[PAHO_cases_11132020-COVID-19 and MR Suspected week 45-cpt-v2 .xlsx]CAP-LAC-MEX'!$A$3:$A$50</c:f>
              <c:strCache>
                <c:ptCount val="4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</c:strCache>
            </c:strRef>
          </c:cat>
          <c:val>
            <c:numRef>
              <c:f>'[PAHO_cases_11132020-COVID-19 and MR Suspected week 45-cpt-v2 .xlsx]CAP-LAC-MEX'!$C$3:$C$50</c:f>
              <c:numCache>
                <c:formatCode>General</c:formatCode>
                <c:ptCount val="48"/>
                <c:pt idx="0">
                  <c:v>64</c:v>
                </c:pt>
                <c:pt idx="1">
                  <c:v>117</c:v>
                </c:pt>
                <c:pt idx="2">
                  <c:v>122</c:v>
                </c:pt>
                <c:pt idx="3">
                  <c:v>128</c:v>
                </c:pt>
                <c:pt idx="4">
                  <c:v>114</c:v>
                </c:pt>
                <c:pt idx="5">
                  <c:v>118</c:v>
                </c:pt>
                <c:pt idx="6">
                  <c:v>140</c:v>
                </c:pt>
                <c:pt idx="7">
                  <c:v>131</c:v>
                </c:pt>
                <c:pt idx="8">
                  <c:v>136</c:v>
                </c:pt>
                <c:pt idx="9">
                  <c:v>174</c:v>
                </c:pt>
                <c:pt idx="10">
                  <c:v>270</c:v>
                </c:pt>
                <c:pt idx="11">
                  <c:v>300</c:v>
                </c:pt>
                <c:pt idx="12">
                  <c:v>297</c:v>
                </c:pt>
                <c:pt idx="13">
                  <c:v>203</c:v>
                </c:pt>
                <c:pt idx="14">
                  <c:v>129</c:v>
                </c:pt>
                <c:pt idx="15">
                  <c:v>109</c:v>
                </c:pt>
                <c:pt idx="16">
                  <c:v>79</c:v>
                </c:pt>
                <c:pt idx="17">
                  <c:v>51</c:v>
                </c:pt>
                <c:pt idx="18">
                  <c:v>36</c:v>
                </c:pt>
                <c:pt idx="19">
                  <c:v>60</c:v>
                </c:pt>
                <c:pt idx="20">
                  <c:v>48</c:v>
                </c:pt>
                <c:pt idx="21">
                  <c:v>55</c:v>
                </c:pt>
                <c:pt idx="22">
                  <c:v>51</c:v>
                </c:pt>
                <c:pt idx="23">
                  <c:v>70</c:v>
                </c:pt>
                <c:pt idx="24">
                  <c:v>32</c:v>
                </c:pt>
                <c:pt idx="25">
                  <c:v>37</c:v>
                </c:pt>
                <c:pt idx="26">
                  <c:v>30</c:v>
                </c:pt>
                <c:pt idx="27">
                  <c:v>46</c:v>
                </c:pt>
                <c:pt idx="28">
                  <c:v>51</c:v>
                </c:pt>
                <c:pt idx="29">
                  <c:v>74</c:v>
                </c:pt>
                <c:pt idx="30">
                  <c:v>79</c:v>
                </c:pt>
                <c:pt idx="31">
                  <c:v>82</c:v>
                </c:pt>
                <c:pt idx="32">
                  <c:v>90</c:v>
                </c:pt>
                <c:pt idx="33">
                  <c:v>75</c:v>
                </c:pt>
                <c:pt idx="34">
                  <c:v>85</c:v>
                </c:pt>
                <c:pt idx="35">
                  <c:v>97</c:v>
                </c:pt>
                <c:pt idx="36">
                  <c:v>80</c:v>
                </c:pt>
                <c:pt idx="37">
                  <c:v>72</c:v>
                </c:pt>
                <c:pt idx="38">
                  <c:v>100</c:v>
                </c:pt>
                <c:pt idx="39">
                  <c:v>103</c:v>
                </c:pt>
                <c:pt idx="40">
                  <c:v>110</c:v>
                </c:pt>
                <c:pt idx="41">
                  <c:v>91</c:v>
                </c:pt>
                <c:pt idx="42">
                  <c:v>83</c:v>
                </c:pt>
                <c:pt idx="43">
                  <c:v>30</c:v>
                </c:pt>
                <c:pt idx="44">
                  <c:v>35</c:v>
                </c:pt>
                <c:pt idx="45">
                  <c:v>28</c:v>
                </c:pt>
                <c:pt idx="46">
                  <c:v>24</c:v>
                </c:pt>
                <c:pt idx="47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E95D-4623-9FE8-730C2F8C67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093075567"/>
        <c:axId val="1250948751"/>
      </c:barChart>
      <c:lineChart>
        <c:grouping val="standard"/>
        <c:varyColors val="0"/>
        <c:ser>
          <c:idx val="0"/>
          <c:order val="0"/>
          <c:tx>
            <c:strRef>
              <c:f>'[PAHO_cases_11132020-COVID-19 and MR Suspected week 45-cpt-v2 .xlsx]CAP-LAC-MEX'!$B$1</c:f>
              <c:strCache>
                <c:ptCount val="1"/>
                <c:pt idx="0">
                  <c:v>Casos COVID-19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'[PAHO_cases_11132020-COVID-19 and MR Suspected week 45-cpt-v2 .xlsx]CAP-LAC-MEX'!$A$3:$A$50</c:f>
              <c:strCache>
                <c:ptCount val="4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</c:strCache>
            </c:strRef>
          </c:cat>
          <c:val>
            <c:numRef>
              <c:f>'[PAHO_cases_11132020-COVID-19 and MR Suspected week 45-cpt-v2 .xlsx]CAP-LAC-MEX'!$B$3:$B$50</c:f>
              <c:numCache>
                <c:formatCode>General</c:formatCode>
                <c:ptCount val="4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 formatCode="_(* #,##0_);_(* \(#,##0\);_(* &quot;-&quot;??_);_(@_)">
                  <c:v>6</c:v>
                </c:pt>
                <c:pt idx="9" formatCode="_(* #,##0_);_(* \(#,##0\);_(* &quot;-&quot;??_);_(@_)">
                  <c:v>8</c:v>
                </c:pt>
                <c:pt idx="10" formatCode="_(* #,##0_);_(* \(#,##0\);_(* &quot;-&quot;??_);_(@_)">
                  <c:v>97</c:v>
                </c:pt>
                <c:pt idx="11" formatCode="_(* #,##0_);_(* \(#,##0\);_(* &quot;-&quot;??_);_(@_)">
                  <c:v>432</c:v>
                </c:pt>
                <c:pt idx="12" formatCode="_(* #,##0_);_(* \(#,##0\);_(* &quot;-&quot;??_);_(@_)">
                  <c:v>1727</c:v>
                </c:pt>
                <c:pt idx="13" formatCode="_(* #,##0_);_(* \(#,##0\);_(* &quot;-&quot;??_);_(@_)">
                  <c:v>3209</c:v>
                </c:pt>
                <c:pt idx="14" formatCode="_(* #,##0_);_(* \(#,##0\);_(* &quot;-&quot;??_);_(@_)">
                  <c:v>4828</c:v>
                </c:pt>
                <c:pt idx="15" formatCode="_(* #,##0_);_(* \(#,##0\);_(* &quot;-&quot;??_);_(@_)">
                  <c:v>6582</c:v>
                </c:pt>
                <c:pt idx="16" formatCode="_(* #,##0_);_(* \(#,##0\);_(* &quot;-&quot;??_);_(@_)">
                  <c:v>8920</c:v>
                </c:pt>
                <c:pt idx="17" formatCode="_(* #,##0_);_(* \(#,##0\);_(* &quot;-&quot;??_);_(@_)">
                  <c:v>11413</c:v>
                </c:pt>
                <c:pt idx="18" formatCode="_(* #,##0_);_(* \(#,##0\);_(* &quot;-&quot;??_);_(@_)">
                  <c:v>15548</c:v>
                </c:pt>
                <c:pt idx="19" formatCode="_(* #,##0_);_(* \(#,##0\);_(* &quot;-&quot;??_);_(@_)">
                  <c:v>18696</c:v>
                </c:pt>
                <c:pt idx="20" formatCode="_(* #,##0_);_(* \(#,##0\);_(* &quot;-&quot;??_);_(@_)">
                  <c:v>23479</c:v>
                </c:pt>
                <c:pt idx="21" formatCode="_(* #,##0_);_(* \(#,##0\);_(* &quot;-&quot;??_);_(@_)">
                  <c:v>31828</c:v>
                </c:pt>
                <c:pt idx="22" formatCode="_(* #,##0_);_(* \(#,##0\);_(* &quot;-&quot;??_);_(@_)">
                  <c:v>34818</c:v>
                </c:pt>
                <c:pt idx="23" formatCode="_(* #,##0_);_(* \(#,##0\);_(* &quot;-&quot;??_);_(@_)">
                  <c:v>42055</c:v>
                </c:pt>
                <c:pt idx="24" formatCode="_(* #,##0_);_(* \(#,##0\);_(* &quot;-&quot;??_);_(@_)">
                  <c:v>48338</c:v>
                </c:pt>
                <c:pt idx="25" formatCode="_(* #,##0_);_(* \(#,##0\);_(* &quot;-&quot;??_);_(@_)">
                  <c:v>58836</c:v>
                </c:pt>
                <c:pt idx="26" formatCode="_(* #,##0_);_(* \(#,##0\);_(* &quot;-&quot;??_);_(@_)">
                  <c:v>61202</c:v>
                </c:pt>
                <c:pt idx="27" formatCode="_(* #,##0_);_(* \(#,##0\);_(* &quot;-&quot;??_);_(@_)">
                  <c:v>74467</c:v>
                </c:pt>
                <c:pt idx="28" formatCode="_(* #,##0_);_(* \(#,##0\);_(* &quot;-&quot;??_);_(@_)">
                  <c:v>74701</c:v>
                </c:pt>
                <c:pt idx="29" formatCode="_(* #,##0_);_(* \(#,##0\);_(* &quot;-&quot;??_);_(@_)">
                  <c:v>85192</c:v>
                </c:pt>
                <c:pt idx="30" formatCode="_(* #,##0_);_(* \(#,##0\);_(* &quot;-&quot;??_);_(@_)">
                  <c:v>81874</c:v>
                </c:pt>
                <c:pt idx="31" formatCode="_(* #,##0_);_(* \(#,##0\);_(* &quot;-&quot;??_);_(@_)">
                  <c:v>78877</c:v>
                </c:pt>
                <c:pt idx="32" formatCode="_(* #,##0_);_(* \(#,##0\);_(* &quot;-&quot;??_);_(@_)">
                  <c:v>74917</c:v>
                </c:pt>
                <c:pt idx="33" formatCode="_(* #,##0_);_(* \(#,##0\);_(* &quot;-&quot;??_);_(@_)">
                  <c:v>65651</c:v>
                </c:pt>
                <c:pt idx="34" formatCode="_(* #,##0_);_(* \(#,##0\);_(* &quot;-&quot;??_);_(@_)">
                  <c:v>64568</c:v>
                </c:pt>
                <c:pt idx="35" formatCode="_(* #,##0_);_(* \(#,##0\);_(* &quot;-&quot;??_);_(@_)">
                  <c:v>63288</c:v>
                </c:pt>
                <c:pt idx="36" formatCode="_(* #,##0_);_(* \(#,##0\);_(* &quot;-&quot;??_);_(@_)">
                  <c:v>61814</c:v>
                </c:pt>
                <c:pt idx="37" formatCode="_(* #,##0_);_(* \(#,##0\);_(* &quot;-&quot;??_);_(@_)">
                  <c:v>57779</c:v>
                </c:pt>
                <c:pt idx="38" formatCode="_(* #,##0_);_(* \(#,##0\);_(* &quot;-&quot;??_);_(@_)">
                  <c:v>57674</c:v>
                </c:pt>
                <c:pt idx="39" formatCode="_(* #,##0_);_(* \(#,##0\);_(* &quot;-&quot;??_);_(@_)">
                  <c:v>57530</c:v>
                </c:pt>
                <c:pt idx="40" formatCode="_(* #,##0_);_(* \(#,##0\);_(* &quot;-&quot;??_);_(@_)">
                  <c:v>82053</c:v>
                </c:pt>
                <c:pt idx="41" formatCode="_(* #,##0_);_(* \(#,##0\);_(* &quot;-&quot;??_);_(@_)">
                  <c:v>56113</c:v>
                </c:pt>
                <c:pt idx="42" formatCode="_(* #,##0_);_(* \(#,##0\);_(* &quot;-&quot;??_);_(@_)">
                  <c:v>64039</c:v>
                </c:pt>
                <c:pt idx="43" formatCode="_(* #,##0_);_(* \(#,##0\);_(* &quot;-&quot;??_);_(@_)">
                  <c:v>63412</c:v>
                </c:pt>
                <c:pt idx="44" formatCode="_(* #,##0_);_(* \(#,##0\);_(* &quot;-&quot;??_);_(@_)">
                  <c:v>59092</c:v>
                </c:pt>
                <c:pt idx="45" formatCode="_(* #,##0_);_(* \(#,##0\);_(* &quot;-&quot;??_);_(@_)">
                  <c:v>66645</c:v>
                </c:pt>
                <c:pt idx="46" formatCode="_(* #,##0_);_(* \(#,##0\);_(* &quot;-&quot;??_);_(@_)">
                  <c:v>54054</c:v>
                </c:pt>
                <c:pt idx="47" formatCode="_(* #,##0_);_(* \(#,##0\);_(* &quot;-&quot;??_);_(@_)">
                  <c:v>88859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E95D-4623-9FE8-730C2F8C67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9026591"/>
        <c:axId val="117782975"/>
      </c:lineChart>
      <c:catAx>
        <c:axId val="109307556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s-419" sz="1000" b="0" i="0" u="none" strike="noStrike" kern="1200" baseline="0" noProof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419" noProof="0" dirty="0"/>
                  <a:t>Semanas epidemiológicas</a:t>
                </a:r>
              </a:p>
            </c:rich>
          </c:tx>
          <c:layout>
            <c:manualLayout>
              <c:xMode val="edge"/>
              <c:yMode val="edge"/>
              <c:x val="0.43313152110403169"/>
              <c:y val="0.8628566741657293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es-419" sz="1000" b="0" i="0" u="none" strike="noStrike" kern="1200" baseline="0" noProof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0948751"/>
        <c:crosses val="autoZero"/>
        <c:auto val="1"/>
        <c:lblAlgn val="ctr"/>
        <c:lblOffset val="100"/>
        <c:tickLblSkip val="2"/>
        <c:noMultiLvlLbl val="0"/>
      </c:catAx>
      <c:valAx>
        <c:axId val="1250948751"/>
        <c:scaling>
          <c:orientation val="minMax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Casos sospechosos SR</a:t>
                </a:r>
              </a:p>
            </c:rich>
          </c:tx>
          <c:layout>
            <c:manualLayout>
              <c:xMode val="edge"/>
              <c:yMode val="edge"/>
              <c:x val="4.2402874513845223E-2"/>
              <c:y val="9.475252361677406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3075567"/>
        <c:crosses val="autoZero"/>
        <c:crossBetween val="between"/>
      </c:valAx>
      <c:valAx>
        <c:axId val="117782975"/>
        <c:scaling>
          <c:orientation val="minMax"/>
        </c:scaling>
        <c:delete val="0"/>
        <c:axPos val="r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Casos COVID-19 </a:t>
                </a:r>
              </a:p>
            </c:rich>
          </c:tx>
          <c:layout>
            <c:manualLayout>
              <c:xMode val="edge"/>
              <c:yMode val="edge"/>
              <c:x val="0.86359533680198097"/>
              <c:y val="8.6523481439820027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9026591"/>
        <c:crosses val="max"/>
        <c:crossBetween val="between"/>
      </c:valAx>
      <c:catAx>
        <c:axId val="125902659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778297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070643554714671"/>
          <c:y val="0.91344371016122983"/>
          <c:w val="0.40918783561948752"/>
          <c:h val="5.38181946006749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CB3E1-76BA-4F73-BBBA-612064B7F605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175DF-4071-44D9-9A12-D3CD5162F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49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s-419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Solo tres países en Centro América han logrado un cumplimiento homogéneo de sus tasas de notificación de casos sospechosos de sarampión y rubeola en los años previos a la pandemia COVID-19, mientras que en los siete restantes el cumplimiento ha sido bastante heterogéneo (figura 1). Sin embargo, el impacto de la pandemia COVID-19 es notorio (figura 2), al observarse una reducción del 45% de casos sospechosos de SR a partir de la semana epidemiológica 15 del 2020, lo cual también se refleja en pocos países haber logrado la tasa de notificación en el ano en curso.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1175DF-4071-44D9-9A12-D3CD5162F2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21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B45B4-6B49-4611-9DFD-1055471BE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1AE132-FDB6-4887-99FE-87779A81FE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EF38F-851F-4938-957A-CEDBFE7C3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146D-F4CE-4756-91E2-0A96A15D3959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19D1A-C8AB-46A3-84CD-3D728BC5F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C5DAC-1D42-4C65-B326-1CCDBFEE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41E2-24FE-4F92-8B03-1A416F2B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47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B3402-66FB-4118-9528-3104631B4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27A911-8EF4-4B96-8725-0ABF75F8F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51B55-D60C-4F44-B9F6-69F496A88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146D-F4CE-4756-91E2-0A96A15D3959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A516E-464B-401F-8840-056FC1E52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AFCEE-023F-4106-8978-83CA5C118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41E2-24FE-4F92-8B03-1A416F2B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536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E52A39-75CE-4F07-ADDA-D6D8502E49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1125FC-B35E-403E-AE49-190DC6813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39576-7209-44CB-B298-C84D03E40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146D-F4CE-4756-91E2-0A96A15D3959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EBC9E0-D6C0-4656-9AFF-720634C3C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61BB3-6478-4301-B069-778396A6F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41E2-24FE-4F92-8B03-1A416F2B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4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0FC2E-B4B9-43D2-85A9-ABC0B4058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E4789-578A-4FC4-80CB-891917768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583F1-25F2-4BB6-A7B8-A13339CC4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146D-F4CE-4756-91E2-0A96A15D3959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09DC3-8719-4321-890C-A0AF971D8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CB318-B6EB-4421-8B5D-352AA7EBA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41E2-24FE-4F92-8B03-1A416F2B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71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6F7FE-764C-4291-A031-B888212F0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52379-D889-41D1-945E-9E781B044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7B79B-C058-40FE-B72C-BEAA46D19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146D-F4CE-4756-91E2-0A96A15D3959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319A4-6C80-4253-8E78-7E542FD56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08C45-BEB2-4192-A5C1-D81E46A40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41E2-24FE-4F92-8B03-1A416F2B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99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199D0-FE74-4307-B3AA-F87DFD3D3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35F9A-2220-4394-9F02-935274BEEF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E52A09-A4AE-4C2A-9C1B-A44678F7B5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00C593-61EA-49B0-ACE8-5D1662730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146D-F4CE-4756-91E2-0A96A15D3959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084E66-E6EC-44AC-9DE3-6ECF24B4D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5EDA0E-19F5-4955-80CA-ADD649D3D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41E2-24FE-4F92-8B03-1A416F2B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59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11A72-0DF7-4FC0-A465-664D5A3C3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9794FF-6880-45C6-8523-FB13705CA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93877A-D7E8-4676-8765-CF8DEA70FE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4B89E8-3F64-4E99-A97F-82E4FE44A6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16D97B-DC62-4B34-A61F-B31765291B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E00204-91A6-4E23-8591-803D1C10E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146D-F4CE-4756-91E2-0A96A15D3959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3793E6-7CE6-4FD2-98B9-BBF8E4BE6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511C44-6789-49A5-86B4-081DDAAF4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41E2-24FE-4F92-8B03-1A416F2B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123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B45C5-EF90-470B-AB76-84E14C6B6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8B85FD-D025-4139-AF84-20AF2D20A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146D-F4CE-4756-91E2-0A96A15D3959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50AC2-086D-47D9-A93E-AE6E71829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E2D744-1720-4FA3-85D5-D6AFB7A91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41E2-24FE-4F92-8B03-1A416F2B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4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998131-0664-4CC3-9DFC-147071C67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146D-F4CE-4756-91E2-0A96A15D3959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4D7FFA-CDA7-418A-9A91-EB34F7715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F7017E-8833-4773-ABD7-9415F0A69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41E2-24FE-4F92-8B03-1A416F2B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523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F232B-37F8-40CC-A535-ECA5A1DB5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C89C7-BCCF-46F0-A74F-D28E838BD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0204E7-36AE-45C9-902F-A92685AE78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43205F-7CAD-4916-8F7A-F7B8E8263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146D-F4CE-4756-91E2-0A96A15D3959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D33998-9809-4EDE-8A22-A433F1D2A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2BEF1F-F35C-48BC-8DC2-E5A1A0389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41E2-24FE-4F92-8B03-1A416F2B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80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A5055-1ABB-4BFD-B009-A69D3C674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D7CDF1-6DC7-4975-8282-779781697D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ACDA6E-D5BA-4BF6-9D87-AA2B26842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0791C-B485-4C4F-BEF2-B2AA6675F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146D-F4CE-4756-91E2-0A96A15D3959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61F9AF-167C-47B9-BD5E-DE856D659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BEC90C-C220-45DE-8A5D-D26E9BA4C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41E2-24FE-4F92-8B03-1A416F2B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95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54A485-C662-4A97-B749-BC8335D72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2B53D7-2908-4F06-8F78-A00C4D8E9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FCB3B-BB89-45A7-8C6F-530699BE6F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0146D-F4CE-4756-91E2-0A96A15D3959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DB9F63-C129-4344-8FD9-560FD8F9B5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AC0A6A-12E6-4E15-8F77-36893CA545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941E2-24FE-4F92-8B03-1A416F2B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93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Excel_Worksheet.xlsx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6AFC736-E03F-491F-B696-0B040A8F46BB}"/>
              </a:ext>
            </a:extLst>
          </p:cNvPr>
          <p:cNvCxnSpPr>
            <a:cxnSpLocks/>
          </p:cNvCxnSpPr>
          <p:nvPr/>
        </p:nvCxnSpPr>
        <p:spPr>
          <a:xfrm>
            <a:off x="5861328" y="954697"/>
            <a:ext cx="0" cy="5003417"/>
          </a:xfrm>
          <a:prstGeom prst="line">
            <a:avLst/>
          </a:prstGeom>
          <a:ln w="1270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A074D29-03B5-452B-86D0-30F86F583C88}"/>
              </a:ext>
            </a:extLst>
          </p:cNvPr>
          <p:cNvGrpSpPr/>
          <p:nvPr/>
        </p:nvGrpSpPr>
        <p:grpSpPr>
          <a:xfrm>
            <a:off x="565025" y="5517813"/>
            <a:ext cx="5140731" cy="247049"/>
            <a:chOff x="7051269" y="4984985"/>
            <a:chExt cx="5140731" cy="247049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69DD7BC-3865-49BE-825C-5595F1088814}"/>
                </a:ext>
              </a:extLst>
            </p:cNvPr>
            <p:cNvSpPr/>
            <p:nvPr/>
          </p:nvSpPr>
          <p:spPr>
            <a:xfrm>
              <a:off x="7051269" y="5055773"/>
              <a:ext cx="163286" cy="78717"/>
            </a:xfrm>
            <a:prstGeom prst="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D327E40-FF72-4161-BD67-F997E3180F8A}"/>
                </a:ext>
              </a:extLst>
            </p:cNvPr>
            <p:cNvSpPr txBox="1"/>
            <p:nvPr/>
          </p:nvSpPr>
          <p:spPr>
            <a:xfrm>
              <a:off x="7132912" y="4984985"/>
              <a:ext cx="159919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&gt;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2.00 x 100,000 habitantes</a:t>
              </a:r>
              <a:endPara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D10BFA3-92F2-4050-A061-294B15318647}"/>
                </a:ext>
              </a:extLst>
            </p:cNvPr>
            <p:cNvSpPr/>
            <p:nvPr/>
          </p:nvSpPr>
          <p:spPr>
            <a:xfrm>
              <a:off x="8559980" y="5069934"/>
              <a:ext cx="172130" cy="93370"/>
            </a:xfrm>
            <a:prstGeom prst="rect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1B476D9-61D6-4E91-8012-F555242C0E92}"/>
                </a:ext>
              </a:extLst>
            </p:cNvPr>
            <p:cNvSpPr txBox="1"/>
            <p:nvPr/>
          </p:nvSpPr>
          <p:spPr>
            <a:xfrm>
              <a:off x="8794219" y="5001202"/>
              <a:ext cx="176237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1.00-1.99 x 100,000 habitantes</a:t>
              </a:r>
              <a:endPara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F95CA4C-65EE-4010-860E-15F02AF02857}"/>
                </a:ext>
              </a:extLst>
            </p:cNvPr>
            <p:cNvSpPr/>
            <p:nvPr/>
          </p:nvSpPr>
          <p:spPr>
            <a:xfrm>
              <a:off x="10429624" y="5069933"/>
              <a:ext cx="154442" cy="93371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F27D8D-D1D1-440E-9339-5E2C206ADF42}"/>
                </a:ext>
              </a:extLst>
            </p:cNvPr>
            <p:cNvSpPr txBox="1"/>
            <p:nvPr/>
          </p:nvSpPr>
          <p:spPr>
            <a:xfrm>
              <a:off x="10646175" y="4984985"/>
              <a:ext cx="154582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&lt;0.99 x 100,000 habitantes</a:t>
              </a:r>
              <a:endPara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2B695BF9-E80C-464B-BA20-4797D8FB1F3F}"/>
              </a:ext>
            </a:extLst>
          </p:cNvPr>
          <p:cNvSpPr txBox="1"/>
          <p:nvPr/>
        </p:nvSpPr>
        <p:spPr>
          <a:xfrm>
            <a:off x="201819" y="394393"/>
            <a:ext cx="55039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Figura 1. Tasa de notificación de casos sospechosos de sarampión y rubéola por 100,000 habitantes. Centro América</a:t>
            </a:r>
            <a:r>
              <a:rPr lang="es-419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kumimoji="0" lang="es-419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2016-2020*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81F0D01-F375-4042-91E2-52B80EAEFEE7}"/>
              </a:ext>
            </a:extLst>
          </p:cNvPr>
          <p:cNvSpPr txBox="1"/>
          <p:nvPr/>
        </p:nvSpPr>
        <p:spPr>
          <a:xfrm>
            <a:off x="2953787" y="6313967"/>
            <a:ext cx="53067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0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*Datos hasta la semana epidemiológica 48, 2020.     Fuente: reportes de vigilancia enviados a OPS. </a:t>
            </a:r>
          </a:p>
        </p:txBody>
      </p: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45255663-F361-44AD-892E-29BDF74BF2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1238009"/>
              </p:ext>
            </p:extLst>
          </p:nvPr>
        </p:nvGraphicFramePr>
        <p:xfrm>
          <a:off x="5929815" y="1453807"/>
          <a:ext cx="6230481" cy="4196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2E0FF284-BB40-49AB-B468-2B172C95BE34}"/>
              </a:ext>
            </a:extLst>
          </p:cNvPr>
          <p:cNvSpPr txBox="1"/>
          <p:nvPr/>
        </p:nvSpPr>
        <p:spPr>
          <a:xfrm>
            <a:off x="7931320" y="1635020"/>
            <a:ext cx="3090941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Casos SR= 4,544</a:t>
            </a:r>
          </a:p>
          <a:p>
            <a:pPr>
              <a:defRPr/>
            </a:pPr>
            <a:r>
              <a:rPr lang="es-419" sz="1200" dirty="0">
                <a:solidFill>
                  <a:prstClr val="black"/>
                </a:solidFill>
              </a:rPr>
              <a:t>COVID-19= 1,804,621</a:t>
            </a:r>
          </a:p>
          <a:p>
            <a:pPr>
              <a:defRPr/>
            </a:pPr>
            <a:r>
              <a:rPr lang="es-419" sz="1200" b="1" dirty="0">
                <a:solidFill>
                  <a:prstClr val="black"/>
                </a:solidFill>
                <a:latin typeface="Calibri" panose="020F0502020204030204"/>
              </a:rPr>
              <a:t>Reducción de casos sospechosos de SR: 45%</a:t>
            </a:r>
            <a:endParaRPr kumimoji="0" lang="es-419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EEF9880-9C83-416D-8468-039235B7B89C}"/>
              </a:ext>
            </a:extLst>
          </p:cNvPr>
          <p:cNvSpPr/>
          <p:nvPr/>
        </p:nvSpPr>
        <p:spPr>
          <a:xfrm>
            <a:off x="6166779" y="37123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419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Figura 2. Notificación de casos sospechosos de sarampión, rubeola (SR) y COVID-19 por semana epidemiológica. Centro América, 2020*</a:t>
            </a:r>
            <a:endParaRPr lang="en-US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2E06511-786A-4E9A-B2DE-A1EE723289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8438766"/>
              </p:ext>
            </p:extLst>
          </p:nvPr>
        </p:nvGraphicFramePr>
        <p:xfrm>
          <a:off x="609603" y="1612338"/>
          <a:ext cx="4698995" cy="3639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Worksheet" r:id="rId5" imgW="4140350" imgH="3206924" progId="Excel.Sheet.12">
                  <p:embed/>
                </p:oleObj>
              </mc:Choice>
              <mc:Fallback>
                <p:oleObj name="Worksheet" r:id="rId5" imgW="4140350" imgH="3206924" progId="Excel.Shee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02E06511-786A-4E9A-B2DE-A1EE723289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3" y="1612338"/>
                        <a:ext cx="4698995" cy="36395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7766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456CE62-4E09-4D4A-9C8C-881954CC5A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FA1706-11BC-42A2-9746-F0D73D730C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C28852-52D2-4C29-B9CA-B1F6626F1DD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209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Ebrima</vt:lpstr>
      <vt:lpstr>Office Theme</vt:lpstr>
      <vt:lpstr>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10</cp:revision>
  <dcterms:created xsi:type="dcterms:W3CDTF">2020-12-04T14:10:34Z</dcterms:created>
  <dcterms:modified xsi:type="dcterms:W3CDTF">2020-12-07T14:59:17Z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