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04161225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660"/>
  </p:normalViewPr>
  <p:slideViewPr>
    <p:cSldViewPr snapToGrid="0">
      <p:cViewPr varScale="1">
        <p:scale>
          <a:sx n="91" d="100"/>
          <a:sy n="91" d="100"/>
        </p:scale>
        <p:origin x="76" y="2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481744232496752E-2"/>
          <c:y val="8.903787776795484E-2"/>
          <c:w val="0.93484503778729877"/>
          <c:h val="0.63825237627316367"/>
        </c:manualLayout>
      </c:layout>
      <c:barChart>
        <c:barDir val="col"/>
        <c:grouping val="clustered"/>
        <c:varyColors val="0"/>
        <c:ser>
          <c:idx val="0"/>
          <c:order val="0"/>
          <c:tx>
            <c:strRef>
              <c:f>'DPT4 coverage'!$AF$2</c:f>
              <c:strCache>
                <c:ptCount val="1"/>
                <c:pt idx="0">
                  <c:v>DPT4</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'DPT4 coverage'!$AE$3:$AE$30</c:f>
              <c:strCache>
                <c:ptCount val="21"/>
                <c:pt idx="0">
                  <c:v>Antigua and Barbuda</c:v>
                </c:pt>
                <c:pt idx="1">
                  <c:v>Barbados</c:v>
                </c:pt>
                <c:pt idx="2">
                  <c:v>Belize</c:v>
                </c:pt>
                <c:pt idx="3">
                  <c:v>Bolivia</c:v>
                </c:pt>
                <c:pt idx="4">
                  <c:v>Dominica</c:v>
                </c:pt>
                <c:pt idx="5">
                  <c:v>Dominican Republic</c:v>
                </c:pt>
                <c:pt idx="6">
                  <c:v>Ecuador</c:v>
                </c:pt>
                <c:pt idx="7">
                  <c:v>Grenada</c:v>
                </c:pt>
                <c:pt idx="8">
                  <c:v>Guatemala</c:v>
                </c:pt>
                <c:pt idx="9">
                  <c:v>Guyana</c:v>
                </c:pt>
                <c:pt idx="10">
                  <c:v>Honduras</c:v>
                </c:pt>
                <c:pt idx="11">
                  <c:v>Jamaica</c:v>
                </c:pt>
                <c:pt idx="12">
                  <c:v>Nicaragua</c:v>
                </c:pt>
                <c:pt idx="13">
                  <c:v>Panama</c:v>
                </c:pt>
                <c:pt idx="14">
                  <c:v>Peru</c:v>
                </c:pt>
                <c:pt idx="15">
                  <c:v>St. Kitts and Nevis</c:v>
                </c:pt>
                <c:pt idx="16">
                  <c:v>St. Lucia</c:v>
                </c:pt>
                <c:pt idx="17">
                  <c:v>St. Vincent and the Grenadies</c:v>
                </c:pt>
                <c:pt idx="18">
                  <c:v>Suriname</c:v>
                </c:pt>
                <c:pt idx="19">
                  <c:v>Trinidad and Tobago</c:v>
                </c:pt>
                <c:pt idx="20">
                  <c:v>Venezuela</c:v>
                </c:pt>
              </c:strCache>
              <c:extLst/>
            </c:strRef>
          </c:cat>
          <c:val>
            <c:numRef>
              <c:f>'DPT4 coverage'!$AF$3:$AF$30</c:f>
              <c:numCache>
                <c:formatCode>General</c:formatCode>
                <c:ptCount val="21"/>
                <c:pt idx="0">
                  <c:v>85</c:v>
                </c:pt>
                <c:pt idx="1">
                  <c:v>89</c:v>
                </c:pt>
                <c:pt idx="2">
                  <c:v>89</c:v>
                </c:pt>
                <c:pt idx="3">
                  <c:v>60</c:v>
                </c:pt>
                <c:pt idx="4">
                  <c:v>90</c:v>
                </c:pt>
                <c:pt idx="5">
                  <c:v>83</c:v>
                </c:pt>
                <c:pt idx="6">
                  <c:v>77</c:v>
                </c:pt>
                <c:pt idx="7">
                  <c:v>84</c:v>
                </c:pt>
                <c:pt idx="8">
                  <c:v>79</c:v>
                </c:pt>
                <c:pt idx="9">
                  <c:v>86</c:v>
                </c:pt>
                <c:pt idx="10">
                  <c:v>87</c:v>
                </c:pt>
                <c:pt idx="11">
                  <c:v>93</c:v>
                </c:pt>
                <c:pt idx="12">
                  <c:v>100</c:v>
                </c:pt>
                <c:pt idx="13">
                  <c:v>100</c:v>
                </c:pt>
                <c:pt idx="14">
                  <c:v>68</c:v>
                </c:pt>
                <c:pt idx="15">
                  <c:v>95</c:v>
                </c:pt>
                <c:pt idx="16">
                  <c:v>94</c:v>
                </c:pt>
                <c:pt idx="17">
                  <c:v>100</c:v>
                </c:pt>
                <c:pt idx="18">
                  <c:v>66</c:v>
                </c:pt>
                <c:pt idx="19">
                  <c:v>96</c:v>
                </c:pt>
                <c:pt idx="20">
                  <c:v>35</c:v>
                </c:pt>
              </c:numCache>
              <c:extLst/>
            </c:numRef>
          </c:val>
          <c:extLst>
            <c:ext xmlns:c16="http://schemas.microsoft.com/office/drawing/2014/chart" uri="{C3380CC4-5D6E-409C-BE32-E72D297353CC}">
              <c16:uniqueId val="{00000000-5F47-414C-82CA-CFCF33EE306F}"/>
            </c:ext>
          </c:extLst>
        </c:ser>
        <c:ser>
          <c:idx val="1"/>
          <c:order val="1"/>
          <c:tx>
            <c:strRef>
              <c:f>'DPT4 coverage'!$AG$2</c:f>
              <c:strCache>
                <c:ptCount val="1"/>
                <c:pt idx="0">
                  <c:v>MMR2</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'DPT4 coverage'!$AE$3:$AE$30</c:f>
              <c:strCache>
                <c:ptCount val="21"/>
                <c:pt idx="0">
                  <c:v>Antigua and Barbuda</c:v>
                </c:pt>
                <c:pt idx="1">
                  <c:v>Barbados</c:v>
                </c:pt>
                <c:pt idx="2">
                  <c:v>Belize</c:v>
                </c:pt>
                <c:pt idx="3">
                  <c:v>Bolivia</c:v>
                </c:pt>
                <c:pt idx="4">
                  <c:v>Dominica</c:v>
                </c:pt>
                <c:pt idx="5">
                  <c:v>Dominican Republic</c:v>
                </c:pt>
                <c:pt idx="6">
                  <c:v>Ecuador</c:v>
                </c:pt>
                <c:pt idx="7">
                  <c:v>Grenada</c:v>
                </c:pt>
                <c:pt idx="8">
                  <c:v>Guatemala</c:v>
                </c:pt>
                <c:pt idx="9">
                  <c:v>Guyana</c:v>
                </c:pt>
                <c:pt idx="10">
                  <c:v>Honduras</c:v>
                </c:pt>
                <c:pt idx="11">
                  <c:v>Jamaica</c:v>
                </c:pt>
                <c:pt idx="12">
                  <c:v>Nicaragua</c:v>
                </c:pt>
                <c:pt idx="13">
                  <c:v>Panama</c:v>
                </c:pt>
                <c:pt idx="14">
                  <c:v>Peru</c:v>
                </c:pt>
                <c:pt idx="15">
                  <c:v>St. Kitts and Nevis</c:v>
                </c:pt>
                <c:pt idx="16">
                  <c:v>St. Lucia</c:v>
                </c:pt>
                <c:pt idx="17">
                  <c:v>St. Vincent and the Grenadies</c:v>
                </c:pt>
                <c:pt idx="18">
                  <c:v>Suriname</c:v>
                </c:pt>
                <c:pt idx="19">
                  <c:v>Trinidad and Tobago</c:v>
                </c:pt>
                <c:pt idx="20">
                  <c:v>Venezuela</c:v>
                </c:pt>
              </c:strCache>
              <c:extLst/>
            </c:strRef>
          </c:cat>
          <c:val>
            <c:numRef>
              <c:f>'DPT4 coverage'!$AG$3:$AG$30</c:f>
              <c:numCache>
                <c:formatCode>General</c:formatCode>
                <c:ptCount val="21"/>
                <c:pt idx="0">
                  <c:v>80</c:v>
                </c:pt>
                <c:pt idx="1">
                  <c:v>85</c:v>
                </c:pt>
                <c:pt idx="2">
                  <c:v>95</c:v>
                </c:pt>
                <c:pt idx="3">
                  <c:v>44</c:v>
                </c:pt>
                <c:pt idx="4">
                  <c:v>93</c:v>
                </c:pt>
                <c:pt idx="5">
                  <c:v>60</c:v>
                </c:pt>
                <c:pt idx="6">
                  <c:v>76</c:v>
                </c:pt>
                <c:pt idx="7">
                  <c:v>82</c:v>
                </c:pt>
                <c:pt idx="8">
                  <c:v>78</c:v>
                </c:pt>
                <c:pt idx="9">
                  <c:v>92</c:v>
                </c:pt>
                <c:pt idx="10">
                  <c:v>85</c:v>
                </c:pt>
                <c:pt idx="11">
                  <c:v>92</c:v>
                </c:pt>
                <c:pt idx="12">
                  <c:v>100</c:v>
                </c:pt>
                <c:pt idx="13">
                  <c:v>97</c:v>
                </c:pt>
                <c:pt idx="14">
                  <c:v>66</c:v>
                </c:pt>
                <c:pt idx="15">
                  <c:v>98</c:v>
                </c:pt>
                <c:pt idx="16">
                  <c:v>75</c:v>
                </c:pt>
                <c:pt idx="17">
                  <c:v>100</c:v>
                </c:pt>
                <c:pt idx="18">
                  <c:v>43</c:v>
                </c:pt>
                <c:pt idx="19">
                  <c:v>92</c:v>
                </c:pt>
                <c:pt idx="20">
                  <c:v>13</c:v>
                </c:pt>
              </c:numCache>
              <c:extLst/>
            </c:numRef>
          </c:val>
          <c:extLst>
            <c:ext xmlns:c16="http://schemas.microsoft.com/office/drawing/2014/chart" uri="{C3380CC4-5D6E-409C-BE32-E72D297353CC}">
              <c16:uniqueId val="{00000001-5F47-414C-82CA-CFCF33EE306F}"/>
            </c:ext>
          </c:extLst>
        </c:ser>
        <c:dLbls>
          <c:dLblPos val="outEnd"/>
          <c:showLegendKey val="0"/>
          <c:showVal val="1"/>
          <c:showCatName val="0"/>
          <c:showSerName val="0"/>
          <c:showPercent val="0"/>
          <c:showBubbleSize val="0"/>
        </c:dLbls>
        <c:gapWidth val="444"/>
        <c:overlap val="-90"/>
        <c:axId val="91637744"/>
        <c:axId val="1912089616"/>
      </c:barChart>
      <c:catAx>
        <c:axId val="9163774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n-US"/>
          </a:p>
        </c:txPr>
        <c:crossAx val="1912089616"/>
        <c:crosses val="autoZero"/>
        <c:auto val="1"/>
        <c:lblAlgn val="ctr"/>
        <c:lblOffset val="100"/>
        <c:noMultiLvlLbl val="0"/>
      </c:catAx>
      <c:valAx>
        <c:axId val="1912089616"/>
        <c:scaling>
          <c:orientation val="minMax"/>
          <c:max val="100"/>
        </c:scaling>
        <c:delete val="1"/>
        <c:axPos val="l"/>
        <c:numFmt formatCode="General" sourceLinked="1"/>
        <c:majorTickMark val="none"/>
        <c:minorTickMark val="none"/>
        <c:tickLblPos val="nextTo"/>
        <c:crossAx val="9163774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7C602A-689B-4A19-B001-943C0C01304A}" type="datetimeFigureOut">
              <a:rPr lang="en-US" smtClean="0"/>
              <a:t>12/11/2020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3A147B-C63E-489D-A721-1DAA17341469}" type="slidenum">
              <a:rPr lang="en-US" smtClean="0"/>
              <a:t>‹#›</a:t>
            </a:fld>
            <a:endParaRPr lang="en-US"/>
          </a:p>
        </p:txBody>
      </p:sp>
    </p:spTree>
    <p:extLst>
      <p:ext uri="{BB962C8B-B14F-4D97-AF65-F5344CB8AC3E}">
        <p14:creationId xmlns:p14="http://schemas.microsoft.com/office/powerpoint/2010/main" val="1864592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analyzed the simultaneity of coverage levels between DPT4 and MMR2 in 2019 in 21 selected countries, we observed that in only 5 countries (with the orange arrow) DPT4 coverage was higher than MMR2. For the remaining countries, the percentage variation ranged between 1-5 points or MMR2 was higher than DPT4 as it occurred in Belize or Guyana. Though fewer missed opportunities may have taken place when administering both vaccines at the health facilities, coverage levels for MMR2 are still suboptimal to reach the gold standard of equal or greater than 95%.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0ABA06-48FD-4831-A4CC-B4384495643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65068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030CD-FA25-4618-A1A9-E4B627E295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0F186D-DD10-404D-9134-3CFAB7D9F5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B376784-1DA6-444B-8579-F9FBE98BD356}"/>
              </a:ext>
            </a:extLst>
          </p:cNvPr>
          <p:cNvSpPr>
            <a:spLocks noGrp="1"/>
          </p:cNvSpPr>
          <p:nvPr>
            <p:ph type="dt" sz="half" idx="10"/>
          </p:nvPr>
        </p:nvSpPr>
        <p:spPr/>
        <p:txBody>
          <a:bodyPr/>
          <a:lstStyle/>
          <a:p>
            <a:fld id="{98240BD5-0199-4C50-9BCA-AE7A6A098DDE}" type="datetimeFigureOut">
              <a:rPr lang="en-US" smtClean="0"/>
              <a:t>12/11/2020</a:t>
            </a:fld>
            <a:endParaRPr lang="en-US"/>
          </a:p>
        </p:txBody>
      </p:sp>
      <p:sp>
        <p:nvSpPr>
          <p:cNvPr id="5" name="Footer Placeholder 4">
            <a:extLst>
              <a:ext uri="{FF2B5EF4-FFF2-40B4-BE49-F238E27FC236}">
                <a16:creationId xmlns:a16="http://schemas.microsoft.com/office/drawing/2014/main" id="{6C079A7F-B98B-4BE0-8B8F-CF5F0E5650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E6E446-A40F-4443-A8A1-736C8064AC54}"/>
              </a:ext>
            </a:extLst>
          </p:cNvPr>
          <p:cNvSpPr>
            <a:spLocks noGrp="1"/>
          </p:cNvSpPr>
          <p:nvPr>
            <p:ph type="sldNum" sz="quarter" idx="12"/>
          </p:nvPr>
        </p:nvSpPr>
        <p:spPr/>
        <p:txBody>
          <a:bodyPr/>
          <a:lstStyle/>
          <a:p>
            <a:fld id="{77A95035-3931-4FE1-A6AC-3B3CDA463C46}" type="slidenum">
              <a:rPr lang="en-US" smtClean="0"/>
              <a:t>‹#›</a:t>
            </a:fld>
            <a:endParaRPr lang="en-US"/>
          </a:p>
        </p:txBody>
      </p:sp>
    </p:spTree>
    <p:extLst>
      <p:ext uri="{BB962C8B-B14F-4D97-AF65-F5344CB8AC3E}">
        <p14:creationId xmlns:p14="http://schemas.microsoft.com/office/powerpoint/2010/main" val="431113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88615-3271-4A7B-97CE-12E1CA2B66F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723927-C0B0-467B-9ADE-6742EFBB50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3CD27A-505B-46DE-A81F-61E983A9A6C1}"/>
              </a:ext>
            </a:extLst>
          </p:cNvPr>
          <p:cNvSpPr>
            <a:spLocks noGrp="1"/>
          </p:cNvSpPr>
          <p:nvPr>
            <p:ph type="dt" sz="half" idx="10"/>
          </p:nvPr>
        </p:nvSpPr>
        <p:spPr/>
        <p:txBody>
          <a:bodyPr/>
          <a:lstStyle/>
          <a:p>
            <a:fld id="{98240BD5-0199-4C50-9BCA-AE7A6A098DDE}" type="datetimeFigureOut">
              <a:rPr lang="en-US" smtClean="0"/>
              <a:t>12/11/2020</a:t>
            </a:fld>
            <a:endParaRPr lang="en-US"/>
          </a:p>
        </p:txBody>
      </p:sp>
      <p:sp>
        <p:nvSpPr>
          <p:cNvPr id="5" name="Footer Placeholder 4">
            <a:extLst>
              <a:ext uri="{FF2B5EF4-FFF2-40B4-BE49-F238E27FC236}">
                <a16:creationId xmlns:a16="http://schemas.microsoft.com/office/drawing/2014/main" id="{1589491A-2F25-4B72-B0BD-093B6B10CA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A0D5C3-27C4-48EA-AF62-AD77B795C77D}"/>
              </a:ext>
            </a:extLst>
          </p:cNvPr>
          <p:cNvSpPr>
            <a:spLocks noGrp="1"/>
          </p:cNvSpPr>
          <p:nvPr>
            <p:ph type="sldNum" sz="quarter" idx="12"/>
          </p:nvPr>
        </p:nvSpPr>
        <p:spPr/>
        <p:txBody>
          <a:bodyPr/>
          <a:lstStyle/>
          <a:p>
            <a:fld id="{77A95035-3931-4FE1-A6AC-3B3CDA463C46}" type="slidenum">
              <a:rPr lang="en-US" smtClean="0"/>
              <a:t>‹#›</a:t>
            </a:fld>
            <a:endParaRPr lang="en-US"/>
          </a:p>
        </p:txBody>
      </p:sp>
    </p:spTree>
    <p:extLst>
      <p:ext uri="{BB962C8B-B14F-4D97-AF65-F5344CB8AC3E}">
        <p14:creationId xmlns:p14="http://schemas.microsoft.com/office/powerpoint/2010/main" val="2036066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CFB95C-18E5-496E-B984-28E924806A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ACCB85-07D6-4333-9D45-82AD585FF8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22F61B-54AB-443C-B31D-84D086D3FE27}"/>
              </a:ext>
            </a:extLst>
          </p:cNvPr>
          <p:cNvSpPr>
            <a:spLocks noGrp="1"/>
          </p:cNvSpPr>
          <p:nvPr>
            <p:ph type="dt" sz="half" idx="10"/>
          </p:nvPr>
        </p:nvSpPr>
        <p:spPr/>
        <p:txBody>
          <a:bodyPr/>
          <a:lstStyle/>
          <a:p>
            <a:fld id="{98240BD5-0199-4C50-9BCA-AE7A6A098DDE}" type="datetimeFigureOut">
              <a:rPr lang="en-US" smtClean="0"/>
              <a:t>12/11/2020</a:t>
            </a:fld>
            <a:endParaRPr lang="en-US"/>
          </a:p>
        </p:txBody>
      </p:sp>
      <p:sp>
        <p:nvSpPr>
          <p:cNvPr id="5" name="Footer Placeholder 4">
            <a:extLst>
              <a:ext uri="{FF2B5EF4-FFF2-40B4-BE49-F238E27FC236}">
                <a16:creationId xmlns:a16="http://schemas.microsoft.com/office/drawing/2014/main" id="{057FBAE3-5996-4E1E-B9B2-5C8A491158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DB4C2C-3E79-4974-9442-FEFF368B4DB6}"/>
              </a:ext>
            </a:extLst>
          </p:cNvPr>
          <p:cNvSpPr>
            <a:spLocks noGrp="1"/>
          </p:cNvSpPr>
          <p:nvPr>
            <p:ph type="sldNum" sz="quarter" idx="12"/>
          </p:nvPr>
        </p:nvSpPr>
        <p:spPr/>
        <p:txBody>
          <a:bodyPr/>
          <a:lstStyle/>
          <a:p>
            <a:fld id="{77A95035-3931-4FE1-A6AC-3B3CDA463C46}" type="slidenum">
              <a:rPr lang="en-US" smtClean="0"/>
              <a:t>‹#›</a:t>
            </a:fld>
            <a:endParaRPr lang="en-US"/>
          </a:p>
        </p:txBody>
      </p:sp>
    </p:spTree>
    <p:extLst>
      <p:ext uri="{BB962C8B-B14F-4D97-AF65-F5344CB8AC3E}">
        <p14:creationId xmlns:p14="http://schemas.microsoft.com/office/powerpoint/2010/main" val="3554379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16DF9-3731-410E-A534-87512E2B24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6B6515-8E6A-4950-A0DB-58B3A8FA90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025D05-FE0F-4AF3-94C3-F8A1CA8B775F}"/>
              </a:ext>
            </a:extLst>
          </p:cNvPr>
          <p:cNvSpPr>
            <a:spLocks noGrp="1"/>
          </p:cNvSpPr>
          <p:nvPr>
            <p:ph type="dt" sz="half" idx="10"/>
          </p:nvPr>
        </p:nvSpPr>
        <p:spPr/>
        <p:txBody>
          <a:bodyPr/>
          <a:lstStyle/>
          <a:p>
            <a:fld id="{98240BD5-0199-4C50-9BCA-AE7A6A098DDE}" type="datetimeFigureOut">
              <a:rPr lang="en-US" smtClean="0"/>
              <a:t>12/11/2020</a:t>
            </a:fld>
            <a:endParaRPr lang="en-US"/>
          </a:p>
        </p:txBody>
      </p:sp>
      <p:sp>
        <p:nvSpPr>
          <p:cNvPr id="5" name="Footer Placeholder 4">
            <a:extLst>
              <a:ext uri="{FF2B5EF4-FFF2-40B4-BE49-F238E27FC236}">
                <a16:creationId xmlns:a16="http://schemas.microsoft.com/office/drawing/2014/main" id="{A67B07FF-F83B-45CC-81A6-A8B1A343C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628F1B-2F4E-443E-AB1B-3D8C155ECDB0}"/>
              </a:ext>
            </a:extLst>
          </p:cNvPr>
          <p:cNvSpPr>
            <a:spLocks noGrp="1"/>
          </p:cNvSpPr>
          <p:nvPr>
            <p:ph type="sldNum" sz="quarter" idx="12"/>
          </p:nvPr>
        </p:nvSpPr>
        <p:spPr/>
        <p:txBody>
          <a:bodyPr/>
          <a:lstStyle/>
          <a:p>
            <a:fld id="{77A95035-3931-4FE1-A6AC-3B3CDA463C46}" type="slidenum">
              <a:rPr lang="en-US" smtClean="0"/>
              <a:t>‹#›</a:t>
            </a:fld>
            <a:endParaRPr lang="en-US"/>
          </a:p>
        </p:txBody>
      </p:sp>
    </p:spTree>
    <p:extLst>
      <p:ext uri="{BB962C8B-B14F-4D97-AF65-F5344CB8AC3E}">
        <p14:creationId xmlns:p14="http://schemas.microsoft.com/office/powerpoint/2010/main" val="2530524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BAC40-34C8-4DE9-BE69-62187E0873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BD6BE42-0AE8-4D29-8D3C-E916D886F4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BBD14B-DB2B-4030-AA35-C799D766B229}"/>
              </a:ext>
            </a:extLst>
          </p:cNvPr>
          <p:cNvSpPr>
            <a:spLocks noGrp="1"/>
          </p:cNvSpPr>
          <p:nvPr>
            <p:ph type="dt" sz="half" idx="10"/>
          </p:nvPr>
        </p:nvSpPr>
        <p:spPr/>
        <p:txBody>
          <a:bodyPr/>
          <a:lstStyle/>
          <a:p>
            <a:fld id="{98240BD5-0199-4C50-9BCA-AE7A6A098DDE}" type="datetimeFigureOut">
              <a:rPr lang="en-US" smtClean="0"/>
              <a:t>12/11/2020</a:t>
            </a:fld>
            <a:endParaRPr lang="en-US"/>
          </a:p>
        </p:txBody>
      </p:sp>
      <p:sp>
        <p:nvSpPr>
          <p:cNvPr id="5" name="Footer Placeholder 4">
            <a:extLst>
              <a:ext uri="{FF2B5EF4-FFF2-40B4-BE49-F238E27FC236}">
                <a16:creationId xmlns:a16="http://schemas.microsoft.com/office/drawing/2014/main" id="{78A67476-C1AA-48E4-89C1-A8FC3B4268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B6C851-2C2C-4681-88D3-D67019E43316}"/>
              </a:ext>
            </a:extLst>
          </p:cNvPr>
          <p:cNvSpPr>
            <a:spLocks noGrp="1"/>
          </p:cNvSpPr>
          <p:nvPr>
            <p:ph type="sldNum" sz="quarter" idx="12"/>
          </p:nvPr>
        </p:nvSpPr>
        <p:spPr/>
        <p:txBody>
          <a:bodyPr/>
          <a:lstStyle/>
          <a:p>
            <a:fld id="{77A95035-3931-4FE1-A6AC-3B3CDA463C46}" type="slidenum">
              <a:rPr lang="en-US" smtClean="0"/>
              <a:t>‹#›</a:t>
            </a:fld>
            <a:endParaRPr lang="en-US"/>
          </a:p>
        </p:txBody>
      </p:sp>
    </p:spTree>
    <p:extLst>
      <p:ext uri="{BB962C8B-B14F-4D97-AF65-F5344CB8AC3E}">
        <p14:creationId xmlns:p14="http://schemas.microsoft.com/office/powerpoint/2010/main" val="105057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A1FC8-9396-47D9-A960-552D522C40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5AA671-0C1F-489B-8949-6884732523F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9E192B-B57C-4F34-97B7-827C33897B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AE67AF4-B298-4C2F-A2B4-87A868DE89ED}"/>
              </a:ext>
            </a:extLst>
          </p:cNvPr>
          <p:cNvSpPr>
            <a:spLocks noGrp="1"/>
          </p:cNvSpPr>
          <p:nvPr>
            <p:ph type="dt" sz="half" idx="10"/>
          </p:nvPr>
        </p:nvSpPr>
        <p:spPr/>
        <p:txBody>
          <a:bodyPr/>
          <a:lstStyle/>
          <a:p>
            <a:fld id="{98240BD5-0199-4C50-9BCA-AE7A6A098DDE}" type="datetimeFigureOut">
              <a:rPr lang="en-US" smtClean="0"/>
              <a:t>12/11/2020</a:t>
            </a:fld>
            <a:endParaRPr lang="en-US"/>
          </a:p>
        </p:txBody>
      </p:sp>
      <p:sp>
        <p:nvSpPr>
          <p:cNvPr id="6" name="Footer Placeholder 5">
            <a:extLst>
              <a:ext uri="{FF2B5EF4-FFF2-40B4-BE49-F238E27FC236}">
                <a16:creationId xmlns:a16="http://schemas.microsoft.com/office/drawing/2014/main" id="{241C66B1-4EEF-4AAB-B607-EC4F3F9B3A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5382F9-D5E6-461D-85A2-D96D5A85B5BB}"/>
              </a:ext>
            </a:extLst>
          </p:cNvPr>
          <p:cNvSpPr>
            <a:spLocks noGrp="1"/>
          </p:cNvSpPr>
          <p:nvPr>
            <p:ph type="sldNum" sz="quarter" idx="12"/>
          </p:nvPr>
        </p:nvSpPr>
        <p:spPr/>
        <p:txBody>
          <a:bodyPr/>
          <a:lstStyle/>
          <a:p>
            <a:fld id="{77A95035-3931-4FE1-A6AC-3B3CDA463C46}" type="slidenum">
              <a:rPr lang="en-US" smtClean="0"/>
              <a:t>‹#›</a:t>
            </a:fld>
            <a:endParaRPr lang="en-US"/>
          </a:p>
        </p:txBody>
      </p:sp>
    </p:spTree>
    <p:extLst>
      <p:ext uri="{BB962C8B-B14F-4D97-AF65-F5344CB8AC3E}">
        <p14:creationId xmlns:p14="http://schemas.microsoft.com/office/powerpoint/2010/main" val="1792759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F2DB2-4EC7-46B9-A1B9-D6C4778281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44AC1B-E2A0-4A55-9C23-833F59260C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8638B5-F191-41A3-B15B-AD180C4E809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32444B-5093-49D3-AA33-D53CCBEAC4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D2B3CC-D887-4601-9A40-07CAC5983C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CA9006-A642-4228-8EB2-2210A09B9ACA}"/>
              </a:ext>
            </a:extLst>
          </p:cNvPr>
          <p:cNvSpPr>
            <a:spLocks noGrp="1"/>
          </p:cNvSpPr>
          <p:nvPr>
            <p:ph type="dt" sz="half" idx="10"/>
          </p:nvPr>
        </p:nvSpPr>
        <p:spPr/>
        <p:txBody>
          <a:bodyPr/>
          <a:lstStyle/>
          <a:p>
            <a:fld id="{98240BD5-0199-4C50-9BCA-AE7A6A098DDE}" type="datetimeFigureOut">
              <a:rPr lang="en-US" smtClean="0"/>
              <a:t>12/11/2020</a:t>
            </a:fld>
            <a:endParaRPr lang="en-US"/>
          </a:p>
        </p:txBody>
      </p:sp>
      <p:sp>
        <p:nvSpPr>
          <p:cNvPr id="8" name="Footer Placeholder 7">
            <a:extLst>
              <a:ext uri="{FF2B5EF4-FFF2-40B4-BE49-F238E27FC236}">
                <a16:creationId xmlns:a16="http://schemas.microsoft.com/office/drawing/2014/main" id="{334C8270-D74E-4AFB-8A3E-6C7A3D3F3C0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8F1E9DD-6DDB-46E3-8D21-4F3241F13CCE}"/>
              </a:ext>
            </a:extLst>
          </p:cNvPr>
          <p:cNvSpPr>
            <a:spLocks noGrp="1"/>
          </p:cNvSpPr>
          <p:nvPr>
            <p:ph type="sldNum" sz="quarter" idx="12"/>
          </p:nvPr>
        </p:nvSpPr>
        <p:spPr/>
        <p:txBody>
          <a:bodyPr/>
          <a:lstStyle/>
          <a:p>
            <a:fld id="{77A95035-3931-4FE1-A6AC-3B3CDA463C46}" type="slidenum">
              <a:rPr lang="en-US" smtClean="0"/>
              <a:t>‹#›</a:t>
            </a:fld>
            <a:endParaRPr lang="en-US"/>
          </a:p>
        </p:txBody>
      </p:sp>
    </p:spTree>
    <p:extLst>
      <p:ext uri="{BB962C8B-B14F-4D97-AF65-F5344CB8AC3E}">
        <p14:creationId xmlns:p14="http://schemas.microsoft.com/office/powerpoint/2010/main" val="1345569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E886D-1255-4F45-939A-7D1CA6F17B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BD3BDE-244E-4F85-852D-94F70A346F0D}"/>
              </a:ext>
            </a:extLst>
          </p:cNvPr>
          <p:cNvSpPr>
            <a:spLocks noGrp="1"/>
          </p:cNvSpPr>
          <p:nvPr>
            <p:ph type="dt" sz="half" idx="10"/>
          </p:nvPr>
        </p:nvSpPr>
        <p:spPr/>
        <p:txBody>
          <a:bodyPr/>
          <a:lstStyle/>
          <a:p>
            <a:fld id="{98240BD5-0199-4C50-9BCA-AE7A6A098DDE}" type="datetimeFigureOut">
              <a:rPr lang="en-US" smtClean="0"/>
              <a:t>12/11/2020</a:t>
            </a:fld>
            <a:endParaRPr lang="en-US"/>
          </a:p>
        </p:txBody>
      </p:sp>
      <p:sp>
        <p:nvSpPr>
          <p:cNvPr id="4" name="Footer Placeholder 3">
            <a:extLst>
              <a:ext uri="{FF2B5EF4-FFF2-40B4-BE49-F238E27FC236}">
                <a16:creationId xmlns:a16="http://schemas.microsoft.com/office/drawing/2014/main" id="{9873FDA0-8E95-4507-B141-89CA093539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B3C606-D970-467E-853C-755E620BD0D1}"/>
              </a:ext>
            </a:extLst>
          </p:cNvPr>
          <p:cNvSpPr>
            <a:spLocks noGrp="1"/>
          </p:cNvSpPr>
          <p:nvPr>
            <p:ph type="sldNum" sz="quarter" idx="12"/>
          </p:nvPr>
        </p:nvSpPr>
        <p:spPr/>
        <p:txBody>
          <a:bodyPr/>
          <a:lstStyle/>
          <a:p>
            <a:fld id="{77A95035-3931-4FE1-A6AC-3B3CDA463C46}" type="slidenum">
              <a:rPr lang="en-US" smtClean="0"/>
              <a:t>‹#›</a:t>
            </a:fld>
            <a:endParaRPr lang="en-US"/>
          </a:p>
        </p:txBody>
      </p:sp>
    </p:spTree>
    <p:extLst>
      <p:ext uri="{BB962C8B-B14F-4D97-AF65-F5344CB8AC3E}">
        <p14:creationId xmlns:p14="http://schemas.microsoft.com/office/powerpoint/2010/main" val="396066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029BDD-2877-4824-ABE8-78A225791401}"/>
              </a:ext>
            </a:extLst>
          </p:cNvPr>
          <p:cNvSpPr>
            <a:spLocks noGrp="1"/>
          </p:cNvSpPr>
          <p:nvPr>
            <p:ph type="dt" sz="half" idx="10"/>
          </p:nvPr>
        </p:nvSpPr>
        <p:spPr/>
        <p:txBody>
          <a:bodyPr/>
          <a:lstStyle/>
          <a:p>
            <a:fld id="{98240BD5-0199-4C50-9BCA-AE7A6A098DDE}" type="datetimeFigureOut">
              <a:rPr lang="en-US" smtClean="0"/>
              <a:t>12/11/2020</a:t>
            </a:fld>
            <a:endParaRPr lang="en-US"/>
          </a:p>
        </p:txBody>
      </p:sp>
      <p:sp>
        <p:nvSpPr>
          <p:cNvPr id="3" name="Footer Placeholder 2">
            <a:extLst>
              <a:ext uri="{FF2B5EF4-FFF2-40B4-BE49-F238E27FC236}">
                <a16:creationId xmlns:a16="http://schemas.microsoft.com/office/drawing/2014/main" id="{08D5EBBE-7E40-445A-8C09-0790A353179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1273CE6-12BD-4CCD-A08C-491393027351}"/>
              </a:ext>
            </a:extLst>
          </p:cNvPr>
          <p:cNvSpPr>
            <a:spLocks noGrp="1"/>
          </p:cNvSpPr>
          <p:nvPr>
            <p:ph type="sldNum" sz="quarter" idx="12"/>
          </p:nvPr>
        </p:nvSpPr>
        <p:spPr/>
        <p:txBody>
          <a:bodyPr/>
          <a:lstStyle/>
          <a:p>
            <a:fld id="{77A95035-3931-4FE1-A6AC-3B3CDA463C46}" type="slidenum">
              <a:rPr lang="en-US" smtClean="0"/>
              <a:t>‹#›</a:t>
            </a:fld>
            <a:endParaRPr lang="en-US"/>
          </a:p>
        </p:txBody>
      </p:sp>
    </p:spTree>
    <p:extLst>
      <p:ext uri="{BB962C8B-B14F-4D97-AF65-F5344CB8AC3E}">
        <p14:creationId xmlns:p14="http://schemas.microsoft.com/office/powerpoint/2010/main" val="2845428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D935F-0825-4495-9F0E-1F9140024D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03A748-1E54-4998-82F5-867FAA735B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15C35BA-CA48-4468-847B-6BF39D9F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8B46F9-190F-43D7-BD00-C13CE00CC9BE}"/>
              </a:ext>
            </a:extLst>
          </p:cNvPr>
          <p:cNvSpPr>
            <a:spLocks noGrp="1"/>
          </p:cNvSpPr>
          <p:nvPr>
            <p:ph type="dt" sz="half" idx="10"/>
          </p:nvPr>
        </p:nvSpPr>
        <p:spPr/>
        <p:txBody>
          <a:bodyPr/>
          <a:lstStyle/>
          <a:p>
            <a:fld id="{98240BD5-0199-4C50-9BCA-AE7A6A098DDE}" type="datetimeFigureOut">
              <a:rPr lang="en-US" smtClean="0"/>
              <a:t>12/11/2020</a:t>
            </a:fld>
            <a:endParaRPr lang="en-US"/>
          </a:p>
        </p:txBody>
      </p:sp>
      <p:sp>
        <p:nvSpPr>
          <p:cNvPr id="6" name="Footer Placeholder 5">
            <a:extLst>
              <a:ext uri="{FF2B5EF4-FFF2-40B4-BE49-F238E27FC236}">
                <a16:creationId xmlns:a16="http://schemas.microsoft.com/office/drawing/2014/main" id="{2951B55A-40DF-41D1-883E-179395B9FE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F59F57-01A1-4456-8162-8CFB766D2C04}"/>
              </a:ext>
            </a:extLst>
          </p:cNvPr>
          <p:cNvSpPr>
            <a:spLocks noGrp="1"/>
          </p:cNvSpPr>
          <p:nvPr>
            <p:ph type="sldNum" sz="quarter" idx="12"/>
          </p:nvPr>
        </p:nvSpPr>
        <p:spPr/>
        <p:txBody>
          <a:bodyPr/>
          <a:lstStyle/>
          <a:p>
            <a:fld id="{77A95035-3931-4FE1-A6AC-3B3CDA463C46}" type="slidenum">
              <a:rPr lang="en-US" smtClean="0"/>
              <a:t>‹#›</a:t>
            </a:fld>
            <a:endParaRPr lang="en-US"/>
          </a:p>
        </p:txBody>
      </p:sp>
    </p:spTree>
    <p:extLst>
      <p:ext uri="{BB962C8B-B14F-4D97-AF65-F5344CB8AC3E}">
        <p14:creationId xmlns:p14="http://schemas.microsoft.com/office/powerpoint/2010/main" val="376967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B6FBD-38C0-427A-B0A0-B2991C6BF5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499A72-18E7-4081-8551-66278B43A1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473FAF5-3E5E-4E54-B55F-05662C51A1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001CC4-E571-4FDE-ADB6-E5915443F0F6}"/>
              </a:ext>
            </a:extLst>
          </p:cNvPr>
          <p:cNvSpPr>
            <a:spLocks noGrp="1"/>
          </p:cNvSpPr>
          <p:nvPr>
            <p:ph type="dt" sz="half" idx="10"/>
          </p:nvPr>
        </p:nvSpPr>
        <p:spPr/>
        <p:txBody>
          <a:bodyPr/>
          <a:lstStyle/>
          <a:p>
            <a:fld id="{98240BD5-0199-4C50-9BCA-AE7A6A098DDE}" type="datetimeFigureOut">
              <a:rPr lang="en-US" smtClean="0"/>
              <a:t>12/11/2020</a:t>
            </a:fld>
            <a:endParaRPr lang="en-US"/>
          </a:p>
        </p:txBody>
      </p:sp>
      <p:sp>
        <p:nvSpPr>
          <p:cNvPr id="6" name="Footer Placeholder 5">
            <a:extLst>
              <a:ext uri="{FF2B5EF4-FFF2-40B4-BE49-F238E27FC236}">
                <a16:creationId xmlns:a16="http://schemas.microsoft.com/office/drawing/2014/main" id="{EB4D3463-88B2-48BC-86B3-4ED7E7D5A5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F53EBA-B758-42DB-A811-419C117CCD70}"/>
              </a:ext>
            </a:extLst>
          </p:cNvPr>
          <p:cNvSpPr>
            <a:spLocks noGrp="1"/>
          </p:cNvSpPr>
          <p:nvPr>
            <p:ph type="sldNum" sz="quarter" idx="12"/>
          </p:nvPr>
        </p:nvSpPr>
        <p:spPr/>
        <p:txBody>
          <a:bodyPr/>
          <a:lstStyle/>
          <a:p>
            <a:fld id="{77A95035-3931-4FE1-A6AC-3B3CDA463C46}" type="slidenum">
              <a:rPr lang="en-US" smtClean="0"/>
              <a:t>‹#›</a:t>
            </a:fld>
            <a:endParaRPr lang="en-US"/>
          </a:p>
        </p:txBody>
      </p:sp>
    </p:spTree>
    <p:extLst>
      <p:ext uri="{BB962C8B-B14F-4D97-AF65-F5344CB8AC3E}">
        <p14:creationId xmlns:p14="http://schemas.microsoft.com/office/powerpoint/2010/main" val="577375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8B29A1-0C3D-4FBE-91AA-A57B8CB8FC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184F794-4E38-45BF-9977-617E95BCE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B49F39-76B2-4DE6-9990-37D5611D0B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240BD5-0199-4C50-9BCA-AE7A6A098DDE}" type="datetimeFigureOut">
              <a:rPr lang="en-US" smtClean="0"/>
              <a:t>12/11/2020</a:t>
            </a:fld>
            <a:endParaRPr lang="en-US"/>
          </a:p>
        </p:txBody>
      </p:sp>
      <p:sp>
        <p:nvSpPr>
          <p:cNvPr id="5" name="Footer Placeholder 4">
            <a:extLst>
              <a:ext uri="{FF2B5EF4-FFF2-40B4-BE49-F238E27FC236}">
                <a16:creationId xmlns:a16="http://schemas.microsoft.com/office/drawing/2014/main" id="{50F1C981-8C43-419D-8296-CE93ACF896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612242B-4212-4015-BD82-B3526F73E1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A95035-3931-4FE1-A6AC-3B3CDA463C46}" type="slidenum">
              <a:rPr lang="en-US" smtClean="0"/>
              <a:t>‹#›</a:t>
            </a:fld>
            <a:endParaRPr lang="en-US"/>
          </a:p>
        </p:txBody>
      </p:sp>
    </p:spTree>
    <p:extLst>
      <p:ext uri="{BB962C8B-B14F-4D97-AF65-F5344CB8AC3E}">
        <p14:creationId xmlns:p14="http://schemas.microsoft.com/office/powerpoint/2010/main" val="707521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259ADBF-4B52-4D1A-8371-1C80400748D9}"/>
              </a:ext>
            </a:extLst>
          </p:cNvPr>
          <p:cNvSpPr txBox="1"/>
          <p:nvPr/>
        </p:nvSpPr>
        <p:spPr>
          <a:xfrm>
            <a:off x="192509" y="134260"/>
            <a:ext cx="11930739" cy="954107"/>
          </a:xfrm>
          <a:prstGeom prst="rect">
            <a:avLst/>
          </a:prstGeom>
          <a:noFill/>
        </p:spPr>
        <p:txBody>
          <a:bodyPr wrap="square" rtlCol="0">
            <a:spAutoFit/>
          </a:bodyPr>
          <a:lstStyle/>
          <a:p>
            <a:pPr lvl="0" algn="ctr"/>
            <a:r>
              <a:rPr kumimoji="0" lang="en-US" sz="2800" b="1" i="0" u="none" strike="noStrike" kern="1200" cap="none" spc="0" normalizeH="0" baseline="0" noProof="0" dirty="0">
                <a:ln>
                  <a:noFill/>
                </a:ln>
                <a:solidFill>
                  <a:prstClr val="black"/>
                </a:solidFill>
                <a:effectLst/>
                <a:uLnTx/>
                <a:uFillTx/>
                <a:latin typeface="Ebrima" panose="02000000000000000000" pitchFamily="2" charset="0"/>
                <a:ea typeface="Ebrima" panose="02000000000000000000" pitchFamily="2" charset="0"/>
                <a:cs typeface="Ebrima" panose="02000000000000000000" pitchFamily="2" charset="0"/>
              </a:rPr>
              <a:t>Simultaneity analysis of </a:t>
            </a:r>
            <a:r>
              <a:rPr lang="es-419" sz="2800" b="1" dirty="0">
                <a:solidFill>
                  <a:prstClr val="black"/>
                </a:solidFill>
                <a:latin typeface="Ebrima" panose="02000000000000000000" pitchFamily="2" charset="0"/>
                <a:ea typeface="Ebrima" panose="02000000000000000000" pitchFamily="2" charset="0"/>
                <a:cs typeface="Ebrima" panose="02000000000000000000" pitchFamily="2" charset="0"/>
              </a:rPr>
              <a:t>DPT4</a:t>
            </a:r>
            <a:r>
              <a:rPr lang="es-419" sz="2800" b="1" baseline="30000" dirty="0">
                <a:solidFill>
                  <a:prstClr val="black"/>
                </a:solidFill>
                <a:latin typeface="Ebrima" panose="02000000000000000000" pitchFamily="2" charset="0"/>
                <a:ea typeface="Ebrima" panose="02000000000000000000" pitchFamily="2" charset="0"/>
                <a:cs typeface="Ebrima" panose="02000000000000000000" pitchFamily="2" charset="0"/>
              </a:rPr>
              <a:t>(a)</a:t>
            </a:r>
            <a:r>
              <a:rPr lang="es-419" sz="2800" b="1" dirty="0">
                <a:solidFill>
                  <a:prstClr val="black"/>
                </a:solidFill>
                <a:latin typeface="Ebrima" panose="02000000000000000000" pitchFamily="2" charset="0"/>
                <a:ea typeface="Ebrima" panose="02000000000000000000" pitchFamily="2" charset="0"/>
                <a:cs typeface="Ebrima" panose="02000000000000000000" pitchFamily="2" charset="0"/>
              </a:rPr>
              <a:t> and MMR2</a:t>
            </a:r>
            <a:r>
              <a:rPr lang="es-419" sz="2800" b="1" baseline="30000" dirty="0">
                <a:solidFill>
                  <a:prstClr val="black"/>
                </a:solidFill>
                <a:latin typeface="Ebrima" panose="02000000000000000000" pitchFamily="2" charset="0"/>
                <a:ea typeface="Ebrima" panose="02000000000000000000" pitchFamily="2" charset="0"/>
                <a:cs typeface="Ebrima" panose="02000000000000000000" pitchFamily="2" charset="0"/>
              </a:rPr>
              <a:t>(b)</a:t>
            </a:r>
            <a:r>
              <a:rPr lang="es-419" sz="2800" b="1" dirty="0">
                <a:solidFill>
                  <a:prstClr val="black"/>
                </a:solidFill>
                <a:latin typeface="Ebrima" panose="02000000000000000000" pitchFamily="2" charset="0"/>
                <a:ea typeface="Ebrima" panose="02000000000000000000" pitchFamily="2" charset="0"/>
                <a:cs typeface="Ebrima" panose="02000000000000000000" pitchFamily="2" charset="0"/>
              </a:rPr>
              <a:t> </a:t>
            </a:r>
            <a:r>
              <a:rPr kumimoji="0" lang="en-US" sz="2800" b="1" i="0" u="none" strike="noStrike" kern="1200" cap="none" spc="0" normalizeH="0" baseline="0" noProof="0" dirty="0">
                <a:ln>
                  <a:noFill/>
                </a:ln>
                <a:solidFill>
                  <a:prstClr val="black"/>
                </a:solidFill>
                <a:effectLst/>
                <a:uLnTx/>
                <a:uFillTx/>
                <a:latin typeface="Ebrima" panose="02000000000000000000" pitchFamily="2" charset="0"/>
                <a:ea typeface="Ebrima" panose="02000000000000000000" pitchFamily="2" charset="0"/>
                <a:cs typeface="Ebrima" panose="02000000000000000000" pitchFamily="2" charset="0"/>
              </a:rPr>
              <a:t>coverage in selected countries, 2019</a:t>
            </a:r>
          </a:p>
        </p:txBody>
      </p:sp>
      <p:sp>
        <p:nvSpPr>
          <p:cNvPr id="6" name="TextBox 5">
            <a:extLst>
              <a:ext uri="{FF2B5EF4-FFF2-40B4-BE49-F238E27FC236}">
                <a16:creationId xmlns:a16="http://schemas.microsoft.com/office/drawing/2014/main" id="{F4002D80-AF52-487E-848B-3C7504682E2B}"/>
              </a:ext>
            </a:extLst>
          </p:cNvPr>
          <p:cNvSpPr txBox="1"/>
          <p:nvPr/>
        </p:nvSpPr>
        <p:spPr>
          <a:xfrm>
            <a:off x="7367998" y="6321965"/>
            <a:ext cx="4631493" cy="24622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Source: Country reports through the PAHO-WHO/UNICEF Joint Reporting Form (JRF).</a:t>
            </a:r>
          </a:p>
        </p:txBody>
      </p:sp>
      <p:sp>
        <p:nvSpPr>
          <p:cNvPr id="16" name="TextBox 15">
            <a:extLst>
              <a:ext uri="{FF2B5EF4-FFF2-40B4-BE49-F238E27FC236}">
                <a16:creationId xmlns:a16="http://schemas.microsoft.com/office/drawing/2014/main" id="{5178B5EC-6924-4799-8756-EDFE954A04FC}"/>
              </a:ext>
            </a:extLst>
          </p:cNvPr>
          <p:cNvSpPr txBox="1"/>
          <p:nvPr/>
        </p:nvSpPr>
        <p:spPr>
          <a:xfrm>
            <a:off x="462610" y="6220900"/>
            <a:ext cx="7120718" cy="430887"/>
          </a:xfrm>
          <a:prstGeom prst="rect">
            <a:avLst/>
          </a:prstGeom>
          <a:noFill/>
        </p:spPr>
        <p:txBody>
          <a:bodyPr wrap="square" rtlCol="0">
            <a:spAutoFit/>
          </a:bodyPr>
          <a:lstStyle/>
          <a:p>
            <a:r>
              <a:rPr lang="en-US" sz="1100" dirty="0"/>
              <a:t> </a:t>
            </a:r>
            <a:r>
              <a:rPr lang="en-US" sz="1100" baseline="30000" dirty="0"/>
              <a:t>(a)</a:t>
            </a:r>
            <a:r>
              <a:rPr lang="en-US" sz="1100" dirty="0"/>
              <a:t> DPT4 – booster with the pertussis, diphtheria and tetanus containing vaccine</a:t>
            </a:r>
          </a:p>
          <a:p>
            <a:r>
              <a:rPr lang="en-US" sz="1100" dirty="0"/>
              <a:t> </a:t>
            </a:r>
            <a:r>
              <a:rPr lang="en-US" sz="1100" baseline="30000" dirty="0"/>
              <a:t>(b)</a:t>
            </a:r>
            <a:r>
              <a:rPr lang="en-US" sz="1100" dirty="0"/>
              <a:t> MMR2 – second dose of the measles, mumps and rubella containing vaccine</a:t>
            </a:r>
          </a:p>
        </p:txBody>
      </p:sp>
      <p:sp>
        <p:nvSpPr>
          <p:cNvPr id="17" name="TextBox 16">
            <a:extLst>
              <a:ext uri="{FF2B5EF4-FFF2-40B4-BE49-F238E27FC236}">
                <a16:creationId xmlns:a16="http://schemas.microsoft.com/office/drawing/2014/main" id="{288FB4A0-C917-49F8-9492-81A1CE94580E}"/>
              </a:ext>
            </a:extLst>
          </p:cNvPr>
          <p:cNvSpPr txBox="1"/>
          <p:nvPr/>
        </p:nvSpPr>
        <p:spPr>
          <a:xfrm>
            <a:off x="10899478" y="948299"/>
            <a:ext cx="73563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N=21</a:t>
            </a:r>
          </a:p>
        </p:txBody>
      </p:sp>
      <p:graphicFrame>
        <p:nvGraphicFramePr>
          <p:cNvPr id="15" name="Chart 14">
            <a:extLst>
              <a:ext uri="{FF2B5EF4-FFF2-40B4-BE49-F238E27FC236}">
                <a16:creationId xmlns:a16="http://schemas.microsoft.com/office/drawing/2014/main" id="{BA1A82C9-D83A-4A62-91A1-47B3C36C4AE7}"/>
              </a:ext>
            </a:extLst>
          </p:cNvPr>
          <p:cNvGraphicFramePr>
            <a:graphicFrameLocks/>
          </p:cNvGraphicFramePr>
          <p:nvPr>
            <p:extLst>
              <p:ext uri="{D42A27DB-BD31-4B8C-83A1-F6EECF244321}">
                <p14:modId xmlns:p14="http://schemas.microsoft.com/office/powerpoint/2010/main" val="4271985481"/>
              </p:ext>
            </p:extLst>
          </p:nvPr>
        </p:nvGraphicFramePr>
        <p:xfrm>
          <a:off x="192509" y="1243759"/>
          <a:ext cx="11442603" cy="53212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819832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69FE739999C447A76F1EF8B3FD66E4" ma:contentTypeVersion="13" ma:contentTypeDescription="Create a new document." ma:contentTypeScope="" ma:versionID="cbd048430c8551c34c2c3c8571f1b260">
  <xsd:schema xmlns:xsd="http://www.w3.org/2001/XMLSchema" xmlns:xs="http://www.w3.org/2001/XMLSchema" xmlns:p="http://schemas.microsoft.com/office/2006/metadata/properties" xmlns:ns3="4655c133-e14e-4d88-8fbc-c3b347145ec5" xmlns:ns4="64ced670-a384-4657-ba0f-fc07d30f5a44" targetNamespace="http://schemas.microsoft.com/office/2006/metadata/properties" ma:root="true" ma:fieldsID="5457dbb80d17598a17de4d439e456cf2" ns3:_="" ns4:_="">
    <xsd:import namespace="4655c133-e14e-4d88-8fbc-c3b347145ec5"/>
    <xsd:import namespace="64ced670-a384-4657-ba0f-fc07d30f5a4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55c133-e14e-4d88-8fbc-c3b347145e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4ced670-a384-4657-ba0f-fc07d30f5a4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8B0B920-E0AD-4B06-B818-92B459725F81}">
  <ds:schemaRefs>
    <ds:schemaRef ds:uri="http://schemas.microsoft.com/sharepoint/v3/contenttype/forms"/>
  </ds:schemaRefs>
</ds:datastoreItem>
</file>

<file path=customXml/itemProps2.xml><?xml version="1.0" encoding="utf-8"?>
<ds:datastoreItem xmlns:ds="http://schemas.openxmlformats.org/officeDocument/2006/customXml" ds:itemID="{8B594B60-E97D-4B94-BBD3-A2E4620C62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55c133-e14e-4d88-8fbc-c3b347145ec5"/>
    <ds:schemaRef ds:uri="64ced670-a384-4657-ba0f-fc07d30f5a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A191097-E5AD-486F-87F1-6C730DC1B6D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98</TotalTime>
  <Words>171</Words>
  <Application>Microsoft Office PowerPoint</Application>
  <PresentationFormat>Widescreen</PresentationFormat>
  <Paragraphs>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Ebrima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Bravo, Ms. Pamela (WDC)</dc:creator>
  <cp:lastModifiedBy>Pacis, Ms. Carmelita Lucia (WDC)</cp:lastModifiedBy>
  <cp:revision>5</cp:revision>
  <dcterms:created xsi:type="dcterms:W3CDTF">2020-12-09T17:08:11Z</dcterms:created>
  <dcterms:modified xsi:type="dcterms:W3CDTF">2020-12-11T22:09:30Z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0x0101007C69FE739999C447A76F1EF8B3FD66E4</vt:lpwstr>
  </property>
</Properties>
</file>