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04161225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paho-my.sharepoint.com/personal/bravopam_paho_org/Documents/Measles/Data/Coverage%20MMR%201-MMR2%202014/MMR%20Schedule%202014-2015-2016_source%20JRF.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84045380269534E-2"/>
          <c:y val="9.4405856044751588E-2"/>
          <c:w val="0.92971389413984606"/>
          <c:h val="0.57981720268005599"/>
        </c:manualLayout>
      </c:layout>
      <c:barChart>
        <c:barDir val="col"/>
        <c:grouping val="clustered"/>
        <c:varyColors val="0"/>
        <c:ser>
          <c:idx val="0"/>
          <c:order val="0"/>
          <c:tx>
            <c:strRef>
              <c:f>'DPT4 coverage'!$AF$2</c:f>
              <c:strCache>
                <c:ptCount val="1"/>
                <c:pt idx="0">
                  <c:v>DPT4</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'DPT4 coverage'!$AD$3:$AE$23</c:f>
              <c:strCache>
                <c:ptCount val="21"/>
                <c:pt idx="0">
                  <c:v>Antigua y Barbuda</c:v>
                </c:pt>
                <c:pt idx="1">
                  <c:v>Barbados</c:v>
                </c:pt>
                <c:pt idx="2">
                  <c:v>Belice</c:v>
                </c:pt>
                <c:pt idx="3">
                  <c:v>Bolivia</c:v>
                </c:pt>
                <c:pt idx="4">
                  <c:v>Dominica</c:v>
                </c:pt>
                <c:pt idx="5">
                  <c:v>República Dominicana</c:v>
                </c:pt>
                <c:pt idx="6">
                  <c:v>Ecuador</c:v>
                </c:pt>
                <c:pt idx="7">
                  <c:v>Grenada</c:v>
                </c:pt>
                <c:pt idx="8">
                  <c:v>Guatemala</c:v>
                </c:pt>
                <c:pt idx="9">
                  <c:v>Guyana</c:v>
                </c:pt>
                <c:pt idx="10">
                  <c:v>Honduras</c:v>
                </c:pt>
                <c:pt idx="11">
                  <c:v>Jamaica</c:v>
                </c:pt>
                <c:pt idx="12">
                  <c:v>Nicaragua</c:v>
                </c:pt>
                <c:pt idx="13">
                  <c:v>Panama</c:v>
                </c:pt>
                <c:pt idx="14">
                  <c:v>Perú</c:v>
                </c:pt>
                <c:pt idx="15">
                  <c:v>St. Kitts y Nevis</c:v>
                </c:pt>
                <c:pt idx="16">
                  <c:v>St. Lucia</c:v>
                </c:pt>
                <c:pt idx="17">
                  <c:v>St. Vincent y las Granadinas</c:v>
                </c:pt>
                <c:pt idx="18">
                  <c:v>Suriname</c:v>
                </c:pt>
                <c:pt idx="19">
                  <c:v>Trinidad y Tobago</c:v>
                </c:pt>
                <c:pt idx="20">
                  <c:v>Venezuela</c:v>
                </c:pt>
              </c:strCache>
            </c:strRef>
          </c:cat>
          <c:val>
            <c:numRef>
              <c:f>'DPT4 coverage'!$AF$3:$AF$23</c:f>
              <c:numCache>
                <c:formatCode>General</c:formatCode>
                <c:ptCount val="21"/>
                <c:pt idx="0">
                  <c:v>85</c:v>
                </c:pt>
                <c:pt idx="1">
                  <c:v>89</c:v>
                </c:pt>
                <c:pt idx="2">
                  <c:v>89</c:v>
                </c:pt>
                <c:pt idx="3">
                  <c:v>60</c:v>
                </c:pt>
                <c:pt idx="4">
                  <c:v>90</c:v>
                </c:pt>
                <c:pt idx="5">
                  <c:v>83</c:v>
                </c:pt>
                <c:pt idx="6">
                  <c:v>77</c:v>
                </c:pt>
                <c:pt idx="7">
                  <c:v>84</c:v>
                </c:pt>
                <c:pt idx="8">
                  <c:v>79</c:v>
                </c:pt>
                <c:pt idx="9">
                  <c:v>86</c:v>
                </c:pt>
                <c:pt idx="10">
                  <c:v>87</c:v>
                </c:pt>
                <c:pt idx="11">
                  <c:v>93</c:v>
                </c:pt>
                <c:pt idx="12">
                  <c:v>100</c:v>
                </c:pt>
                <c:pt idx="13">
                  <c:v>100</c:v>
                </c:pt>
                <c:pt idx="14">
                  <c:v>68</c:v>
                </c:pt>
                <c:pt idx="15">
                  <c:v>95</c:v>
                </c:pt>
                <c:pt idx="16">
                  <c:v>94</c:v>
                </c:pt>
                <c:pt idx="17">
                  <c:v>100</c:v>
                </c:pt>
                <c:pt idx="18">
                  <c:v>66</c:v>
                </c:pt>
                <c:pt idx="19">
                  <c:v>96</c:v>
                </c:pt>
                <c:pt idx="20">
                  <c:v>35</c:v>
                </c:pt>
              </c:numCache>
            </c:numRef>
          </c:val>
          <c:extLst>
            <c:ext xmlns:c16="http://schemas.microsoft.com/office/drawing/2014/chart" uri="{C3380CC4-5D6E-409C-BE32-E72D297353CC}">
              <c16:uniqueId val="{00000000-2E41-4E87-A871-12532525D5D5}"/>
            </c:ext>
          </c:extLst>
        </c:ser>
        <c:ser>
          <c:idx val="1"/>
          <c:order val="1"/>
          <c:tx>
            <c:strRef>
              <c:f>'DPT4 coverage'!$AG$1</c:f>
              <c:strCache>
                <c:ptCount val="1"/>
                <c:pt idx="0">
                  <c:v>SRP2</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'DPT4 coverage'!$AD$3:$AE$23</c:f>
              <c:strCache>
                <c:ptCount val="21"/>
                <c:pt idx="0">
                  <c:v>Antigua y Barbuda</c:v>
                </c:pt>
                <c:pt idx="1">
                  <c:v>Barbados</c:v>
                </c:pt>
                <c:pt idx="2">
                  <c:v>Belice</c:v>
                </c:pt>
                <c:pt idx="3">
                  <c:v>Bolivia</c:v>
                </c:pt>
                <c:pt idx="4">
                  <c:v>Dominica</c:v>
                </c:pt>
                <c:pt idx="5">
                  <c:v>República Dominicana</c:v>
                </c:pt>
                <c:pt idx="6">
                  <c:v>Ecuador</c:v>
                </c:pt>
                <c:pt idx="7">
                  <c:v>Grenada</c:v>
                </c:pt>
                <c:pt idx="8">
                  <c:v>Guatemala</c:v>
                </c:pt>
                <c:pt idx="9">
                  <c:v>Guyana</c:v>
                </c:pt>
                <c:pt idx="10">
                  <c:v>Honduras</c:v>
                </c:pt>
                <c:pt idx="11">
                  <c:v>Jamaica</c:v>
                </c:pt>
                <c:pt idx="12">
                  <c:v>Nicaragua</c:v>
                </c:pt>
                <c:pt idx="13">
                  <c:v>Panama</c:v>
                </c:pt>
                <c:pt idx="14">
                  <c:v>Perú</c:v>
                </c:pt>
                <c:pt idx="15">
                  <c:v>St. Kitts y Nevis</c:v>
                </c:pt>
                <c:pt idx="16">
                  <c:v>St. Lucia</c:v>
                </c:pt>
                <c:pt idx="17">
                  <c:v>St. Vincent y las Granadinas</c:v>
                </c:pt>
                <c:pt idx="18">
                  <c:v>Suriname</c:v>
                </c:pt>
                <c:pt idx="19">
                  <c:v>Trinidad y Tobago</c:v>
                </c:pt>
                <c:pt idx="20">
                  <c:v>Venezuela</c:v>
                </c:pt>
              </c:strCache>
            </c:strRef>
          </c:cat>
          <c:val>
            <c:numRef>
              <c:f>'DPT4 coverage'!$AG$3:$AG$23</c:f>
              <c:numCache>
                <c:formatCode>General</c:formatCode>
                <c:ptCount val="21"/>
                <c:pt idx="0">
                  <c:v>80</c:v>
                </c:pt>
                <c:pt idx="1">
                  <c:v>85</c:v>
                </c:pt>
                <c:pt idx="2">
                  <c:v>95</c:v>
                </c:pt>
                <c:pt idx="3">
                  <c:v>44</c:v>
                </c:pt>
                <c:pt idx="4">
                  <c:v>93</c:v>
                </c:pt>
                <c:pt idx="5">
                  <c:v>60</c:v>
                </c:pt>
                <c:pt idx="6">
                  <c:v>76</c:v>
                </c:pt>
                <c:pt idx="7">
                  <c:v>82</c:v>
                </c:pt>
                <c:pt idx="8">
                  <c:v>78</c:v>
                </c:pt>
                <c:pt idx="9">
                  <c:v>92</c:v>
                </c:pt>
                <c:pt idx="10">
                  <c:v>85</c:v>
                </c:pt>
                <c:pt idx="11">
                  <c:v>92</c:v>
                </c:pt>
                <c:pt idx="12">
                  <c:v>100</c:v>
                </c:pt>
                <c:pt idx="13">
                  <c:v>97</c:v>
                </c:pt>
                <c:pt idx="14">
                  <c:v>66</c:v>
                </c:pt>
                <c:pt idx="15">
                  <c:v>98</c:v>
                </c:pt>
                <c:pt idx="16">
                  <c:v>75</c:v>
                </c:pt>
                <c:pt idx="17">
                  <c:v>100</c:v>
                </c:pt>
                <c:pt idx="18">
                  <c:v>43</c:v>
                </c:pt>
                <c:pt idx="19">
                  <c:v>92</c:v>
                </c:pt>
                <c:pt idx="20">
                  <c:v>13</c:v>
                </c:pt>
              </c:numCache>
            </c:numRef>
          </c:val>
          <c:extLst>
            <c:ext xmlns:c16="http://schemas.microsoft.com/office/drawing/2014/chart" uri="{C3380CC4-5D6E-409C-BE32-E72D297353CC}">
              <c16:uniqueId val="{00000001-2E41-4E87-A871-12532525D5D5}"/>
            </c:ext>
          </c:extLst>
        </c:ser>
        <c:dLbls>
          <c:dLblPos val="outEnd"/>
          <c:showLegendKey val="0"/>
          <c:showVal val="1"/>
          <c:showCatName val="0"/>
          <c:showSerName val="0"/>
          <c:showPercent val="0"/>
          <c:showBubbleSize val="0"/>
        </c:dLbls>
        <c:gapWidth val="444"/>
        <c:overlap val="-90"/>
        <c:axId val="464114800"/>
        <c:axId val="323025488"/>
      </c:barChart>
      <c:catAx>
        <c:axId val="4641148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323025488"/>
        <c:crosses val="autoZero"/>
        <c:auto val="1"/>
        <c:lblAlgn val="ctr"/>
        <c:lblOffset val="100"/>
        <c:noMultiLvlLbl val="0"/>
      </c:catAx>
      <c:valAx>
        <c:axId val="323025488"/>
        <c:scaling>
          <c:orientation val="minMax"/>
        </c:scaling>
        <c:delete val="1"/>
        <c:axPos val="l"/>
        <c:numFmt formatCode="General" sourceLinked="1"/>
        <c:majorTickMark val="none"/>
        <c:minorTickMark val="none"/>
        <c:tickLblPos val="nextTo"/>
        <c:crossAx val="4641148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C602A-689B-4A19-B001-943C0C01304A}"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A147B-C63E-489D-A721-1DAA17341469}" type="slidenum">
              <a:rPr lang="en-US" smtClean="0"/>
              <a:t>‹#›</a:t>
            </a:fld>
            <a:endParaRPr lang="en-US"/>
          </a:p>
        </p:txBody>
      </p:sp>
    </p:spTree>
    <p:extLst>
      <p:ext uri="{BB962C8B-B14F-4D97-AF65-F5344CB8AC3E}">
        <p14:creationId xmlns:p14="http://schemas.microsoft.com/office/powerpoint/2010/main" val="186459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analyzed the simultaneity of coverage levels between DPT4 and MMR2 in 2019 in 21 selected countries, we observed that in only 5 countries (with the orange arrow) DPT4 coverage was higher than MMR2. For the remaining countries, the percentage variation ranged between 1-5 points or MMR2 was higher than DPT4 as it occurred in Belize or Guyana. Though fewer missed opportunities may have taken place when administering both vaccines at the health facilities, coverage levels for MMR2 are still suboptimal to reach the gold standard of equal or greater than 95%.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0ABA06-48FD-4831-A4CC-B438449564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789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030CD-FA25-4618-A1A9-E4B627E29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F186D-DD10-404D-9134-3CFAB7D9F5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376784-1DA6-444B-8579-F9FBE98BD356}"/>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6C079A7F-B98B-4BE0-8B8F-CF5F0E565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6E446-A40F-4443-A8A1-736C8064AC54}"/>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43111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8615-3271-4A7B-97CE-12E1CA2B66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723927-C0B0-467B-9ADE-6742EFBB5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CD27A-505B-46DE-A81F-61E983A9A6C1}"/>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1589491A-2F25-4B72-B0BD-093B6B10C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0D5C3-27C4-48EA-AF62-AD77B795C77D}"/>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203606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FB95C-18E5-496E-B984-28E924806A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ACCB85-07D6-4333-9D45-82AD585FF8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2F61B-54AB-443C-B31D-84D086D3FE27}"/>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057FBAE3-5996-4E1E-B9B2-5C8A49115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B4C2C-3E79-4974-9442-FEFF368B4DB6}"/>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35543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6DF9-3731-410E-A534-87512E2B24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B6515-8E6A-4950-A0DB-58B3A8FA90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25D05-FE0F-4AF3-94C3-F8A1CA8B775F}"/>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A67B07FF-F83B-45CC-81A6-A8B1A343C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628F1B-2F4E-443E-AB1B-3D8C155ECDB0}"/>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253052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AC40-34C8-4DE9-BE69-62187E0873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D6BE42-0AE8-4D29-8D3C-E916D886F4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BD14B-DB2B-4030-AA35-C799D766B229}"/>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78A67476-C1AA-48E4-89C1-A8FC3B426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6C851-2C2C-4681-88D3-D67019E43316}"/>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10505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A1FC8-9396-47D9-A960-552D522C4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5AA671-0C1F-489B-8949-6884732523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9E192B-B57C-4F34-97B7-827C33897B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E67AF4-B298-4C2F-A2B4-87A868DE89ED}"/>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6" name="Footer Placeholder 5">
            <a:extLst>
              <a:ext uri="{FF2B5EF4-FFF2-40B4-BE49-F238E27FC236}">
                <a16:creationId xmlns:a16="http://schemas.microsoft.com/office/drawing/2014/main" id="{241C66B1-4EEF-4AAB-B607-EC4F3F9B3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382F9-D5E6-461D-85A2-D96D5A85B5BB}"/>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179275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2DB2-4EC7-46B9-A1B9-D6C4778281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44AC1B-E2A0-4A55-9C23-833F59260C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8638B5-F191-41A3-B15B-AD180C4E80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32444B-5093-49D3-AA33-D53CCBEAC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D2B3CC-D887-4601-9A40-07CAC5983C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CA9006-A642-4228-8EB2-2210A09B9ACA}"/>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8" name="Footer Placeholder 7">
            <a:extLst>
              <a:ext uri="{FF2B5EF4-FFF2-40B4-BE49-F238E27FC236}">
                <a16:creationId xmlns:a16="http://schemas.microsoft.com/office/drawing/2014/main" id="{334C8270-D74E-4AFB-8A3E-6C7A3D3F3C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F1E9DD-6DDB-46E3-8D21-4F3241F13CCE}"/>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134556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E886D-1255-4F45-939A-7D1CA6F17B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BD3BDE-244E-4F85-852D-94F70A346F0D}"/>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4" name="Footer Placeholder 3">
            <a:extLst>
              <a:ext uri="{FF2B5EF4-FFF2-40B4-BE49-F238E27FC236}">
                <a16:creationId xmlns:a16="http://schemas.microsoft.com/office/drawing/2014/main" id="{9873FDA0-8E95-4507-B141-89CA093539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B3C606-D970-467E-853C-755E620BD0D1}"/>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39606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029BDD-2877-4824-ABE8-78A225791401}"/>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3" name="Footer Placeholder 2">
            <a:extLst>
              <a:ext uri="{FF2B5EF4-FFF2-40B4-BE49-F238E27FC236}">
                <a16:creationId xmlns:a16="http://schemas.microsoft.com/office/drawing/2014/main" id="{08D5EBBE-7E40-445A-8C09-0790A35317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273CE6-12BD-4CCD-A08C-491393027351}"/>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284542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D935F-0825-4495-9F0E-1F9140024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03A748-1E54-4998-82F5-867FAA735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5C35BA-CA48-4468-847B-6BF39D9F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B46F9-190F-43D7-BD00-C13CE00CC9BE}"/>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6" name="Footer Placeholder 5">
            <a:extLst>
              <a:ext uri="{FF2B5EF4-FFF2-40B4-BE49-F238E27FC236}">
                <a16:creationId xmlns:a16="http://schemas.microsoft.com/office/drawing/2014/main" id="{2951B55A-40DF-41D1-883E-179395B9F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59F57-01A1-4456-8162-8CFB766D2C04}"/>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37696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B6FBD-38C0-427A-B0A0-B2991C6BF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99A72-18E7-4081-8551-66278B43A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73FAF5-3E5E-4E54-B55F-05662C51A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01CC4-E571-4FDE-ADB6-E5915443F0F6}"/>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6" name="Footer Placeholder 5">
            <a:extLst>
              <a:ext uri="{FF2B5EF4-FFF2-40B4-BE49-F238E27FC236}">
                <a16:creationId xmlns:a16="http://schemas.microsoft.com/office/drawing/2014/main" id="{EB4D3463-88B2-48BC-86B3-4ED7E7D5A5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53EBA-B758-42DB-A811-419C117CCD70}"/>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57737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B29A1-0C3D-4FBE-91AA-A57B8CB8F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84F794-4E38-45BF-9977-617E95BCE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49F39-76B2-4DE6-9990-37D5611D0B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50F1C981-8C43-419D-8296-CE93ACF89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12242B-4212-4015-BD82-B3526F73E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95035-3931-4FE1-A6AC-3B3CDA463C46}" type="slidenum">
              <a:rPr lang="en-US" smtClean="0"/>
              <a:t>‹#›</a:t>
            </a:fld>
            <a:endParaRPr lang="en-US"/>
          </a:p>
        </p:txBody>
      </p:sp>
    </p:spTree>
    <p:extLst>
      <p:ext uri="{BB962C8B-B14F-4D97-AF65-F5344CB8AC3E}">
        <p14:creationId xmlns:p14="http://schemas.microsoft.com/office/powerpoint/2010/main" val="707521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9F9DC330-0F09-4899-A727-D250C5A5F751}"/>
              </a:ext>
            </a:extLst>
          </p:cNvPr>
          <p:cNvGraphicFramePr>
            <a:graphicFrameLocks/>
          </p:cNvGraphicFramePr>
          <p:nvPr>
            <p:extLst>
              <p:ext uri="{D42A27DB-BD31-4B8C-83A1-F6EECF244321}">
                <p14:modId xmlns:p14="http://schemas.microsoft.com/office/powerpoint/2010/main" val="3085377907"/>
              </p:ext>
            </p:extLst>
          </p:nvPr>
        </p:nvGraphicFramePr>
        <p:xfrm>
          <a:off x="262399" y="1167473"/>
          <a:ext cx="11667185" cy="569385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E07DACEB-34F4-46C7-92AD-AE4033ED34BF}"/>
              </a:ext>
            </a:extLst>
          </p:cNvPr>
          <p:cNvSpPr txBox="1"/>
          <p:nvPr/>
        </p:nvSpPr>
        <p:spPr>
          <a:xfrm>
            <a:off x="587986" y="6153293"/>
            <a:ext cx="5508006" cy="430887"/>
          </a:xfrm>
          <a:prstGeom prst="rect">
            <a:avLst/>
          </a:prstGeom>
          <a:noFill/>
        </p:spPr>
        <p:txBody>
          <a:bodyPr wrap="square" rtlCol="0">
            <a:spAutoFit/>
          </a:bodyPr>
          <a:lstStyle/>
          <a:p>
            <a:r>
              <a:rPr lang="es-419" sz="1100" dirty="0"/>
              <a:t> </a:t>
            </a:r>
            <a:r>
              <a:rPr lang="es-419" sz="1100" baseline="30000" dirty="0"/>
              <a:t>(a)</a:t>
            </a:r>
            <a:r>
              <a:rPr lang="es-419" sz="1100" dirty="0"/>
              <a:t> DPT4 – refuerzo con la vacuna que contiene difteria, </a:t>
            </a:r>
            <a:r>
              <a:rPr lang="es-419" sz="1100" dirty="0" err="1"/>
              <a:t>pertusis</a:t>
            </a:r>
            <a:r>
              <a:rPr lang="es-419" sz="1100" dirty="0"/>
              <a:t> y tétanos.</a:t>
            </a:r>
          </a:p>
          <a:p>
            <a:r>
              <a:rPr lang="es-419" sz="1100" dirty="0"/>
              <a:t> </a:t>
            </a:r>
            <a:r>
              <a:rPr lang="es-419" sz="1100" baseline="30000" dirty="0"/>
              <a:t>(b)</a:t>
            </a:r>
            <a:r>
              <a:rPr lang="es-419" sz="1100" dirty="0"/>
              <a:t> SRP2 – segunda dosis de la vacuna que contiene sarampión, rubeola y paperas</a:t>
            </a:r>
          </a:p>
        </p:txBody>
      </p:sp>
      <p:sp>
        <p:nvSpPr>
          <p:cNvPr id="3" name="TextBox 2">
            <a:extLst>
              <a:ext uri="{FF2B5EF4-FFF2-40B4-BE49-F238E27FC236}">
                <a16:creationId xmlns:a16="http://schemas.microsoft.com/office/drawing/2014/main" id="{844107D3-F3CF-4B10-8729-9210032070EB}"/>
              </a:ext>
            </a:extLst>
          </p:cNvPr>
          <p:cNvSpPr txBox="1"/>
          <p:nvPr/>
        </p:nvSpPr>
        <p:spPr>
          <a:xfrm>
            <a:off x="10654562" y="1051427"/>
            <a:ext cx="73563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N=21</a:t>
            </a:r>
          </a:p>
        </p:txBody>
      </p:sp>
      <p:sp>
        <p:nvSpPr>
          <p:cNvPr id="16" name="TextBox 15">
            <a:extLst>
              <a:ext uri="{FF2B5EF4-FFF2-40B4-BE49-F238E27FC236}">
                <a16:creationId xmlns:a16="http://schemas.microsoft.com/office/drawing/2014/main" id="{2DC4A048-12BF-4328-BFB9-B4580E10D851}"/>
              </a:ext>
            </a:extLst>
          </p:cNvPr>
          <p:cNvSpPr txBox="1"/>
          <p:nvPr/>
        </p:nvSpPr>
        <p:spPr>
          <a:xfrm>
            <a:off x="412511" y="97320"/>
            <a:ext cx="1166719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Análisis simultáneo de la cobertura entre DPT4</a:t>
            </a:r>
            <a:r>
              <a:rPr kumimoji="0" lang="es-419" sz="2800" b="1" i="0" u="none" strike="noStrike" kern="1200" cap="none" spc="0" normalizeH="0" baseline="3000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(a)</a:t>
            </a:r>
            <a:r>
              <a:rPr kumimoji="0" lang="es-419"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 y SRP2</a:t>
            </a:r>
            <a:r>
              <a:rPr kumimoji="0" lang="es-419" sz="2800" b="1" i="0" u="none" strike="noStrike" kern="1200" cap="none" spc="0" normalizeH="0" baseline="3000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(b)</a:t>
            </a:r>
            <a:r>
              <a:rPr kumimoji="0" lang="es-419"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 en países</a:t>
            </a:r>
            <a:r>
              <a:rPr lang="es-419" sz="2800" b="1" dirty="0">
                <a:solidFill>
                  <a:prstClr val="black"/>
                </a:solidFill>
                <a:latin typeface="Ebrima" panose="02000000000000000000" pitchFamily="2" charset="0"/>
                <a:ea typeface="Ebrima" panose="02000000000000000000" pitchFamily="2" charset="0"/>
                <a:cs typeface="Ebrima" panose="02000000000000000000" pitchFamily="2" charset="0"/>
              </a:rPr>
              <a:t> seleccionados, 2019</a:t>
            </a:r>
            <a:endParaRPr kumimoji="0" lang="es-419"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endParaRPr>
          </a:p>
        </p:txBody>
      </p:sp>
      <p:sp>
        <p:nvSpPr>
          <p:cNvPr id="19" name="TextBox 18">
            <a:extLst>
              <a:ext uri="{FF2B5EF4-FFF2-40B4-BE49-F238E27FC236}">
                <a16:creationId xmlns:a16="http://schemas.microsoft.com/office/drawing/2014/main" id="{FE170CC2-3E7D-4AEF-9232-5E20ADB4B9B2}"/>
              </a:ext>
            </a:extLst>
          </p:cNvPr>
          <p:cNvSpPr txBox="1"/>
          <p:nvPr/>
        </p:nvSpPr>
        <p:spPr>
          <a:xfrm>
            <a:off x="7448212" y="6368736"/>
            <a:ext cx="4631493"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dirty="0">
                <a:ln>
                  <a:noFill/>
                </a:ln>
                <a:solidFill>
                  <a:prstClr val="black"/>
                </a:solidFill>
                <a:effectLst/>
                <a:uLnTx/>
                <a:uFillTx/>
                <a:latin typeface="Calibri" panose="020F0502020204030204"/>
                <a:ea typeface="+mn-ea"/>
                <a:cs typeface="+mn-cs"/>
              </a:rPr>
              <a:t>Fuente: Reporte de países enviados a través del formulario conjunto de la OPS/OMS/UNICEF</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682360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594B60-E97D-4B94-BBD3-A2E4620C62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B0B920-E0AD-4B06-B818-92B459725F81}">
  <ds:schemaRefs>
    <ds:schemaRef ds:uri="http://schemas.microsoft.com/sharepoint/v3/contenttype/forms"/>
  </ds:schemaRefs>
</ds:datastoreItem>
</file>

<file path=customXml/itemProps3.xml><?xml version="1.0" encoding="utf-8"?>
<ds:datastoreItem xmlns:ds="http://schemas.openxmlformats.org/officeDocument/2006/customXml" ds:itemID="{7A191097-E5AD-486F-87F1-6C730DC1B6D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98</TotalTime>
  <Words>180</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5</cp:revision>
  <dcterms:created xsi:type="dcterms:W3CDTF">2020-12-09T17:08:11Z</dcterms:created>
  <dcterms:modified xsi:type="dcterms:W3CDTF">2020-12-11T22:08:16Z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