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E1869E-9693-4144-A5FD-0DAFB021D62D}" v="5" dt="2021-03-01T17:09:08.6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93" d="100"/>
          <a:sy n="93" d="100"/>
        </p:scale>
        <p:origin x="9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vo, Ms. Pamela (WDC)" userId="bd47166a-b96e-4f14-b747-53ce1bf78792" providerId="ADAL" clId="{CBE1869E-9693-4144-A5FD-0DAFB021D62D}"/>
    <pc:docChg chg="modSld">
      <pc:chgData name="Bravo, Ms. Pamela (WDC)" userId="bd47166a-b96e-4f14-b747-53ce1bf78792" providerId="ADAL" clId="{CBE1869E-9693-4144-A5FD-0DAFB021D62D}" dt="2021-03-01T17:11:01.181" v="80" actId="20577"/>
      <pc:docMkLst>
        <pc:docMk/>
      </pc:docMkLst>
      <pc:sldChg chg="modSp mod">
        <pc:chgData name="Bravo, Ms. Pamela (WDC)" userId="bd47166a-b96e-4f14-b747-53ce1bf78792" providerId="ADAL" clId="{CBE1869E-9693-4144-A5FD-0DAFB021D62D}" dt="2021-03-01T17:11:01.181" v="80" actId="20577"/>
        <pc:sldMkLst>
          <pc:docMk/>
          <pc:sldMk cId="2190233696" sldId="262"/>
        </pc:sldMkLst>
        <pc:spChg chg="mod">
          <ac:chgData name="Bravo, Ms. Pamela (WDC)" userId="bd47166a-b96e-4f14-b747-53ce1bf78792" providerId="ADAL" clId="{CBE1869E-9693-4144-A5FD-0DAFB021D62D}" dt="2021-03-01T17:11:01.181" v="80" actId="20577"/>
          <ac:spMkLst>
            <pc:docMk/>
            <pc:sldMk cId="2190233696" sldId="262"/>
            <ac:spMk id="15" creationId="{5E277633-E397-47B8-888A-6C984FD6A3F6}"/>
          </ac:spMkLst>
        </pc:spChg>
        <pc:spChg chg="mod">
          <ac:chgData name="Bravo, Ms. Pamela (WDC)" userId="bd47166a-b96e-4f14-b747-53ce1bf78792" providerId="ADAL" clId="{CBE1869E-9693-4144-A5FD-0DAFB021D62D}" dt="2021-03-01T17:09:19.986" v="47" actId="790"/>
          <ac:spMkLst>
            <pc:docMk/>
            <pc:sldMk cId="2190233696" sldId="262"/>
            <ac:spMk id="16" creationId="{B68F2761-8441-4839-A252-1320E009214D}"/>
          </ac:spMkLst>
        </pc:spChg>
        <pc:graphicFrameChg chg="mod">
          <ac:chgData name="Bravo, Ms. Pamela (WDC)" userId="bd47166a-b96e-4f14-b747-53ce1bf78792" providerId="ADAL" clId="{CBE1869E-9693-4144-A5FD-0DAFB021D62D}" dt="2021-03-01T17:08:28.016" v="40" actId="20577"/>
          <ac:graphicFrameMkLst>
            <pc:docMk/>
            <pc:sldMk cId="2190233696" sldId="262"/>
            <ac:graphicFrameMk id="9" creationId="{69A94D67-E8A8-4317-A4C0-BBB68645474D}"/>
          </ac:graphicFrameMkLst>
        </pc:graphicFrameChg>
        <pc:graphicFrameChg chg="mod">
          <ac:chgData name="Bravo, Ms. Pamela (WDC)" userId="bd47166a-b96e-4f14-b747-53ce1bf78792" providerId="ADAL" clId="{CBE1869E-9693-4144-A5FD-0DAFB021D62D}" dt="2021-03-01T17:08:34.730" v="42" actId="20577"/>
          <ac:graphicFrameMkLst>
            <pc:docMk/>
            <pc:sldMk cId="2190233696" sldId="262"/>
            <ac:graphicFrameMk id="10" creationId="{28C5E7BF-BB87-4251-BAA5-22341897825F}"/>
          </ac:graphicFrameMkLst>
        </pc:graphicFrameChg>
        <pc:graphicFrameChg chg="mod">
          <ac:chgData name="Bravo, Ms. Pamela (WDC)" userId="bd47166a-b96e-4f14-b747-53ce1bf78792" providerId="ADAL" clId="{CBE1869E-9693-4144-A5FD-0DAFB021D62D}" dt="2021-03-01T17:09:08.674" v="46" actId="6549"/>
          <ac:graphicFrameMkLst>
            <pc:docMk/>
            <pc:sldMk cId="2190233696" sldId="262"/>
            <ac:graphicFrameMk id="13" creationId="{A733CC0C-A76B-44E1-BDB3-32F0BE0492A7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hq-dfs-16\AD_FCH_IM\MESS\Reports\src-MRBulletin-Week52s-2016-2020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hq-dfs-16\AD_FCH_IM\MESS\Reports\src-MRBulletin-Week52s-2016-2020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hq-dfs-16\AD_FCH_IM\MESS\Reports\src-MRBulletin-Week52s-2016-2020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\\hq-dfs-16\AD_FCH_IM\MESS\Reports\src-MRBulletin-Week52s-2016-2020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\\hq-dfs-16\AD_FCH_IM\MESS\Reports\src-MRBulletin-Week52s-2016-20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s-419" sz="1400" b="0" i="0" u="none" strike="noStrike" kern="1200" spc="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0" noProof="0" dirty="0"/>
              <a:t>Rate of suspected MR cases per 100,000 population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419" sz="1400" b="0" i="0" u="none" strike="noStrike" kern="1200" spc="0" baseline="0" noProof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Sheet3!$F$1</c:f>
              <c:strCache>
                <c:ptCount val="1"/>
                <c:pt idx="0">
                  <c:v>MR Notification Rates (100,000 pop.)</c:v>
                </c:pt>
              </c:strCache>
            </c:strRef>
          </c:tx>
          <c:spPr>
            <a:ln w="28575" cap="rnd">
              <a:solidFill>
                <a:sysClr val="windowText" lastClr="0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ysClr val="windowText" lastClr="000000"/>
                </a:solidFill>
              </a:ln>
              <a:effectLst/>
            </c:spPr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Sheet3!$A$2:$A$6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Sheet3!$F$2:$F$6</c:f>
              <c:numCache>
                <c:formatCode>General</c:formatCode>
                <c:ptCount val="5"/>
                <c:pt idx="0">
                  <c:v>1.9</c:v>
                </c:pt>
                <c:pt idx="1">
                  <c:v>1.8</c:v>
                </c:pt>
                <c:pt idx="2">
                  <c:v>5</c:v>
                </c:pt>
                <c:pt idx="3">
                  <c:v>12.5</c:v>
                </c:pt>
                <c:pt idx="4">
                  <c:v>3.7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264-49E8-93B2-E69815EF9B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0158671"/>
        <c:axId val="1090161167"/>
      </c:lineChart>
      <c:catAx>
        <c:axId val="1090158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0161167"/>
        <c:crosses val="autoZero"/>
        <c:auto val="1"/>
        <c:lblAlgn val="ctr"/>
        <c:lblOffset val="100"/>
        <c:noMultiLvlLbl val="0"/>
      </c:catAx>
      <c:valAx>
        <c:axId val="10901611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3175">
            <a:solidFill>
              <a:sysClr val="window" lastClr="FFFFFF">
                <a:lumMod val="75000"/>
              </a:sys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01586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dirty="0"/>
              <a:t>**% </a:t>
            </a:r>
            <a:r>
              <a:rPr lang="en-US" sz="1400" b="0" i="0" u="none" strike="noStrike" baseline="0" dirty="0">
                <a:effectLst/>
              </a:rPr>
              <a:t>Cases with Adequate Investigation</a:t>
            </a:r>
            <a:endParaRPr lang="es-E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'[src-MRBulletin-Week52s-2016-2020.xlsx]Sheet3'!$B$1</c:f>
              <c:strCache>
                <c:ptCount val="1"/>
                <c:pt idx="0">
                  <c:v>% Cases with Adequate Investigation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dkDnDiag">
                <a:fgClr>
                  <a:srgbClr val="ED7D31"/>
                </a:fgClr>
                <a:bgClr>
                  <a:sysClr val="window" lastClr="FFFFFF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3D19-4230-8596-F2657BAFF94C}"/>
              </c:ext>
            </c:extLst>
          </c:dPt>
          <c:dPt>
            <c:idx val="1"/>
            <c:invertIfNegative val="0"/>
            <c:bubble3D val="0"/>
            <c:spPr>
              <a:pattFill prst="dkDnDiag">
                <a:fgClr>
                  <a:srgbClr val="ED7D31"/>
                </a:fgClr>
                <a:bgClr>
                  <a:sysClr val="window" lastClr="FFFFFF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D19-4230-8596-F2657BAFF94C}"/>
              </c:ext>
            </c:extLst>
          </c:dPt>
          <c:dPt>
            <c:idx val="2"/>
            <c:invertIfNegative val="0"/>
            <c:bubble3D val="0"/>
            <c:spPr>
              <a:pattFill prst="dkDnDiag">
                <a:fgClr>
                  <a:srgbClr val="ED7D31"/>
                </a:fgClr>
                <a:bgClr>
                  <a:sysClr val="window" lastClr="FFFFFF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3D19-4230-8596-F2657BAFF94C}"/>
              </c:ext>
            </c:extLst>
          </c:dPt>
          <c:dPt>
            <c:idx val="3"/>
            <c:invertIfNegative val="0"/>
            <c:bubble3D val="0"/>
            <c:spPr>
              <a:pattFill prst="dkDnDiag">
                <a:fgClr>
                  <a:srgbClr val="ED7D31"/>
                </a:fgClr>
                <a:bgClr>
                  <a:sysClr val="window" lastClr="FFFFFF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D19-4230-8596-F2657BAFF94C}"/>
              </c:ext>
            </c:extLst>
          </c:dPt>
          <c:dPt>
            <c:idx val="4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D19-4230-8596-F2657BAFF94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'[src-MRBulletin-Week52s-2016-2020.xlsx]Sheet3'!$A$2:$A$6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'[src-MRBulletin-Week52s-2016-2020.xlsx]Sheet3'!$B$2:$B$6</c:f>
              <c:numCache>
                <c:formatCode>General</c:formatCode>
                <c:ptCount val="5"/>
                <c:pt idx="0">
                  <c:v>80</c:v>
                </c:pt>
                <c:pt idx="1">
                  <c:v>83</c:v>
                </c:pt>
                <c:pt idx="2">
                  <c:v>83</c:v>
                </c:pt>
                <c:pt idx="3">
                  <c:v>76</c:v>
                </c:pt>
                <c:pt idx="4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19-4230-8596-F2657BAFF9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090158671"/>
        <c:axId val="1090161167"/>
      </c:barChart>
      <c:catAx>
        <c:axId val="1090158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0161167"/>
        <c:crosses val="autoZero"/>
        <c:auto val="1"/>
        <c:lblAlgn val="ctr"/>
        <c:lblOffset val="100"/>
        <c:noMultiLvlLbl val="0"/>
      </c:catAx>
      <c:valAx>
        <c:axId val="1090161167"/>
        <c:scaling>
          <c:orientation val="minMax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3175"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0158671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dirty="0"/>
              <a:t>**% </a:t>
            </a:r>
            <a:r>
              <a:rPr lang="en-US" sz="1400" b="0" i="0" u="none" strike="noStrike" baseline="0" dirty="0">
                <a:effectLst/>
              </a:rPr>
              <a:t>Cases with Adequate Sample</a:t>
            </a:r>
            <a:endParaRPr lang="es-E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'[src-MRBulletin-Week52s-2016-2020.xlsx]Sheet3'!$C$1</c:f>
              <c:strCache>
                <c:ptCount val="1"/>
                <c:pt idx="0">
                  <c:v>% Cases with Adequate Sample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dkDnDiag">
                <a:fgClr>
                  <a:srgbClr val="4472C4"/>
                </a:fgClr>
                <a:bgClr>
                  <a:sysClr val="window" lastClr="FFFFFF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FAE-47ED-8D86-D1B039208E4E}"/>
              </c:ext>
            </c:extLst>
          </c:dPt>
          <c:dPt>
            <c:idx val="1"/>
            <c:invertIfNegative val="0"/>
            <c:bubble3D val="0"/>
            <c:spPr>
              <a:pattFill prst="dkDnDiag">
                <a:fgClr>
                  <a:srgbClr val="4472C4"/>
                </a:fgClr>
                <a:bgClr>
                  <a:sysClr val="window" lastClr="FFFFFF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1FAE-47ED-8D86-D1B039208E4E}"/>
              </c:ext>
            </c:extLst>
          </c:dPt>
          <c:dPt>
            <c:idx val="2"/>
            <c:invertIfNegative val="0"/>
            <c:bubble3D val="0"/>
            <c:spPr>
              <a:pattFill prst="dkUpDiag">
                <a:fgClr>
                  <a:srgbClr val="4472C4"/>
                </a:fgClr>
                <a:bgClr>
                  <a:sysClr val="window" lastClr="FFFFFF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FAE-47ED-8D86-D1B039208E4E}"/>
              </c:ext>
            </c:extLst>
          </c:dPt>
          <c:dPt>
            <c:idx val="3"/>
            <c:invertIfNegative val="0"/>
            <c:bubble3D val="0"/>
            <c:spPr>
              <a:pattFill prst="dkDnDiag">
                <a:fgClr>
                  <a:srgbClr val="4472C4"/>
                </a:fgClr>
                <a:bgClr>
                  <a:sysClr val="window" lastClr="FFFFFF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FAE-47ED-8D86-D1B039208E4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'[src-MRBulletin-Week52s-2016-2020.xlsx]Sheet3'!$A$2:$A$6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'[src-MRBulletin-Week52s-2016-2020.xlsx]Sheet3'!$C$2:$C$6</c:f>
              <c:numCache>
                <c:formatCode>General</c:formatCode>
                <c:ptCount val="5"/>
                <c:pt idx="0">
                  <c:v>95</c:v>
                </c:pt>
                <c:pt idx="1">
                  <c:v>91</c:v>
                </c:pt>
                <c:pt idx="2">
                  <c:v>80</c:v>
                </c:pt>
                <c:pt idx="3">
                  <c:v>85</c:v>
                </c:pt>
                <c:pt idx="4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AE-47ED-8D86-D1B039208E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090158671"/>
        <c:axId val="1090161167"/>
      </c:barChart>
      <c:catAx>
        <c:axId val="1090158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0161167"/>
        <c:crosses val="autoZero"/>
        <c:auto val="1"/>
        <c:lblAlgn val="ctr"/>
        <c:lblOffset val="100"/>
        <c:noMultiLvlLbl val="0"/>
      </c:catAx>
      <c:valAx>
        <c:axId val="1090161167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3175"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0158671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dirty="0"/>
              <a:t>% </a:t>
            </a:r>
            <a:r>
              <a:rPr lang="en-US" dirty="0"/>
              <a:t>Blood Samples Received in Laboratory ≤5 Days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'[src-MRBulletin-Week52s-2016-2020.xlsx]Sheet3'!$D$1</c:f>
              <c:strCache>
                <c:ptCount val="1"/>
                <c:pt idx="0">
                  <c:v>% Blood Samples Received in Lab. ≤5 days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dkUpDiag">
                <a:fgClr>
                  <a:srgbClr val="00B050"/>
                </a:fgClr>
                <a:bgClr>
                  <a:sysClr val="window" lastClr="FFFFFF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529-435C-B59C-1D14C1741AFA}"/>
              </c:ext>
            </c:extLst>
          </c:dPt>
          <c:dPt>
            <c:idx val="1"/>
            <c:invertIfNegative val="0"/>
            <c:bubble3D val="0"/>
            <c:spPr>
              <a:pattFill prst="dkDnDiag">
                <a:fgClr>
                  <a:srgbClr val="00B050"/>
                </a:fgClr>
                <a:bgClr>
                  <a:sysClr val="window" lastClr="FFFFFF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A529-435C-B59C-1D14C1741AFA}"/>
              </c:ext>
            </c:extLst>
          </c:dPt>
          <c:dPt>
            <c:idx val="2"/>
            <c:invertIfNegative val="0"/>
            <c:bubble3D val="0"/>
            <c:spPr>
              <a:pattFill prst="dkDnDiag">
                <a:fgClr>
                  <a:srgbClr val="00B050"/>
                </a:fgClr>
                <a:bgClr>
                  <a:sysClr val="window" lastClr="FFFFFF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529-435C-B59C-1D14C1741AFA}"/>
              </c:ext>
            </c:extLst>
          </c:dPt>
          <c:dPt>
            <c:idx val="3"/>
            <c:invertIfNegative val="0"/>
            <c:bubble3D val="0"/>
            <c:spPr>
              <a:pattFill prst="dkDnDiag">
                <a:fgClr>
                  <a:srgbClr val="00B050"/>
                </a:fgClr>
                <a:bgClr>
                  <a:sysClr val="window" lastClr="FFFFFF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A529-435C-B59C-1D14C1741AF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'[src-MRBulletin-Week52s-2016-2020.xlsx]Sheet3'!$A$2:$A$6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'[src-MRBulletin-Week52s-2016-2020.xlsx]Sheet3'!$D$2:$D$6</c:f>
              <c:numCache>
                <c:formatCode>General</c:formatCode>
                <c:ptCount val="5"/>
                <c:pt idx="0">
                  <c:v>78</c:v>
                </c:pt>
                <c:pt idx="1">
                  <c:v>80</c:v>
                </c:pt>
                <c:pt idx="2">
                  <c:v>81</c:v>
                </c:pt>
                <c:pt idx="3">
                  <c:v>84</c:v>
                </c:pt>
                <c:pt idx="4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29-435C-B59C-1D14C1741A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090158671"/>
        <c:axId val="1090161167"/>
      </c:barChart>
      <c:catAx>
        <c:axId val="1090158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0161167"/>
        <c:crosses val="autoZero"/>
        <c:auto val="1"/>
        <c:lblAlgn val="ctr"/>
        <c:lblOffset val="100"/>
        <c:noMultiLvlLbl val="0"/>
      </c:catAx>
      <c:valAx>
        <c:axId val="1090161167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3175"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0158671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dirty="0"/>
              <a:t>% </a:t>
            </a:r>
            <a:r>
              <a:rPr lang="en-US" sz="1400" b="0" i="0" u="none" strike="noStrike" baseline="0" dirty="0">
                <a:effectLst/>
              </a:rPr>
              <a:t>Laboratory Results ≤4 Days</a:t>
            </a:r>
            <a:endParaRPr lang="es-E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'[src-MRBulletin-Week52s-2016-2020.xlsx]Sheet3'!$E$1</c:f>
              <c:strCache>
                <c:ptCount val="1"/>
                <c:pt idx="0">
                  <c:v>% Lab. Results &lt;4 days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dkUpDiag">
                <a:fgClr>
                  <a:srgbClr val="FFC000"/>
                </a:fgClr>
                <a:bgClr>
                  <a:sysClr val="window" lastClr="FFFFFF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B6C-43AD-8599-5E4F89099C31}"/>
              </c:ext>
            </c:extLst>
          </c:dPt>
          <c:dPt>
            <c:idx val="1"/>
            <c:invertIfNegative val="0"/>
            <c:bubble3D val="0"/>
            <c:spPr>
              <a:pattFill prst="dkDnDiag">
                <a:fgClr>
                  <a:srgbClr val="FFC000"/>
                </a:fgClr>
                <a:bgClr>
                  <a:sysClr val="window" lastClr="FFFFFF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B6C-43AD-8599-5E4F89099C31}"/>
              </c:ext>
            </c:extLst>
          </c:dPt>
          <c:dPt>
            <c:idx val="2"/>
            <c:invertIfNegative val="0"/>
            <c:bubble3D val="0"/>
            <c:spPr>
              <a:pattFill prst="dkDnDiag">
                <a:fgClr>
                  <a:srgbClr val="FFC000"/>
                </a:fgClr>
                <a:bgClr>
                  <a:sysClr val="window" lastClr="FFFFFF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B6C-43AD-8599-5E4F89099C31}"/>
              </c:ext>
            </c:extLst>
          </c:dPt>
          <c:dPt>
            <c:idx val="3"/>
            <c:invertIfNegative val="0"/>
            <c:bubble3D val="0"/>
            <c:spPr>
              <a:pattFill prst="dkDnDiag">
                <a:fgClr>
                  <a:srgbClr val="FFC000"/>
                </a:fgClr>
                <a:bgClr>
                  <a:sysClr val="window" lastClr="FFFFFF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B6C-43AD-8599-5E4F89099C3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'[src-MRBulletin-Week52s-2016-2020.xlsx]Sheet3'!$A$2:$A$6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'[src-MRBulletin-Week52s-2016-2020.xlsx]Sheet3'!$E$2:$E$6</c:f>
              <c:numCache>
                <c:formatCode>General</c:formatCode>
                <c:ptCount val="5"/>
                <c:pt idx="0">
                  <c:v>77</c:v>
                </c:pt>
                <c:pt idx="1">
                  <c:v>82</c:v>
                </c:pt>
                <c:pt idx="2">
                  <c:v>80</c:v>
                </c:pt>
                <c:pt idx="3">
                  <c:v>36</c:v>
                </c:pt>
                <c:pt idx="4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6C-43AD-8599-5E4F89099C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090158671"/>
        <c:axId val="1090161167"/>
      </c:barChart>
      <c:catAx>
        <c:axId val="1090158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0161167"/>
        <c:crosses val="autoZero"/>
        <c:auto val="1"/>
        <c:lblAlgn val="ctr"/>
        <c:lblOffset val="100"/>
        <c:noMultiLvlLbl val="0"/>
      </c:catAx>
      <c:valAx>
        <c:axId val="10901611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3175"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0158671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DB809-0F5A-4CA3-8CFD-029369633F7E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47D60-383F-48F8-83BC-E7FECD06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04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analyzing the trend of each indicator, we observed a slight increased for the % of adequate investigation, % of cases with adequate sample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647D60-383F-48F8-83BC-E7FECD0645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29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D241D-A30A-4E4B-81B3-8B8758F397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394BC2-D028-4CCE-91BF-FC1F53390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8808C1-EF00-493D-905B-AC6C8EAA2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F36D-012D-4BD1-A719-7B9B2FB00C66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4DBE8-7E38-41E3-9DE5-0543548EF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1745A-D0E9-483D-90A1-BEA64067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E414-BE65-4E57-862F-B3B88355A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048D6-9C84-4967-8433-FF4BE016B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0973E1-1E53-46B0-BA4B-ED9F2C015D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87795-C427-437F-874A-C9C6BE015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F36D-012D-4BD1-A719-7B9B2FB00C66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3778F-0405-4F9D-838A-2521C596A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8EC70-1AEA-4BAD-8152-BB40299E7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E414-BE65-4E57-862F-B3B88355A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424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132E2A-7F9D-4A75-B690-7B5637AB9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8B02BB-DD74-43F8-A872-4867EB429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8FCF8-0BBC-4932-905F-5EB88EBE2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F36D-012D-4BD1-A719-7B9B2FB00C66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2592EE-18B5-4DE3-A381-75C99CAD0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2C7C3-72BF-4A89-A038-3845E70F1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E414-BE65-4E57-862F-B3B88355A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03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AA7DA-95BB-4CB2-9106-10A0FCAA6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AF84E-B675-4B50-9800-D47883E8C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ADA5DF-09BC-4E3C-881E-FF49E7638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F36D-012D-4BD1-A719-7B9B2FB00C66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6ADA07-8DA8-462C-AC8F-15D5D2618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25E679-64A0-4D00-AD34-1B6430183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E414-BE65-4E57-862F-B3B88355A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490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D2438-CA52-46D4-AC31-0098E1861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5F26C6-26DA-49E4-8B7B-614FD51759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F2C220-12EA-4E88-8934-142880D45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F36D-012D-4BD1-A719-7B9B2FB00C66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ED764-8C0E-46D2-913D-CF1A27E89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264DD-3A05-4506-A4AB-1E8D2E8C7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E414-BE65-4E57-862F-B3B88355A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533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6F251-8927-4DAA-A187-A041AC900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CD8AB-5FC2-4375-A1DA-12A69F108E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4FF68C-42B0-488A-BEF9-ABE581A0C8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0F3C80-95ED-46E0-8F66-1BB509779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F36D-012D-4BD1-A719-7B9B2FB00C66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5846CC-247A-4DDF-B212-11C9DC41B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4B53A-43C2-460E-A00E-999513279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E414-BE65-4E57-862F-B3B88355A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3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D286E-C842-421F-813B-90D27A298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D40138-6F0B-456F-BB23-A7E73230D4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8EA1F3-EE90-482A-92D8-7F7D6AC9BC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56F86E-EA0B-4326-A5C8-A56240CA17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3D5364-3155-4511-9D53-08142FDAA7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5565A2-0D5B-46C9-9041-37E4EB26C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F36D-012D-4BD1-A719-7B9B2FB00C66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33338B-CFBE-47D5-9C80-B47A86DF3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EF418-874D-4894-B072-6B34968DC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E414-BE65-4E57-862F-B3B88355A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94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6F57B-A346-43C3-99D1-54241D66F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1FDAD5-5625-4C11-980D-8AAA7C593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F36D-012D-4BD1-A719-7B9B2FB00C66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B6F733-E7AE-4076-9FF2-2C14CAA45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B6C39D-17D1-4C37-8DF5-71ED9BD37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E414-BE65-4E57-862F-B3B88355A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190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BE8ADF-3444-4BFC-A4FE-A7D810473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F36D-012D-4BD1-A719-7B9B2FB00C66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A7E92F-1A49-468D-A8BE-10A561284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028750-A819-4647-8E6A-584A2F486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E414-BE65-4E57-862F-B3B88355A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39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3F03A-9101-4A1F-8E73-D9F0DCC60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65C6C-7D7E-4BCC-BF50-9B82F519F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B9CAC6-B418-4B7B-BCC6-71EBF3B680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C122CC-352B-45EF-B3F7-F6BA7587C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F36D-012D-4BD1-A719-7B9B2FB00C66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6BBE70-1542-4EB4-8BA4-11E1AC04E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59D7A6-BA42-4B66-883E-FE19A566C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E414-BE65-4E57-862F-B3B88355A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25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F0D48-F2B3-4D58-BC83-789B4A92E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886537-1072-49BC-B3B6-9D3EE55E41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C2B0EB-9809-49D3-B74B-513DC49999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CC437D-E5F3-42DD-AE5E-BCC328799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F36D-012D-4BD1-A719-7B9B2FB00C66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F63252-E6B9-4923-B7F2-AF42EE350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45F6FE-8DC4-4C22-8BC9-E28EC188D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E414-BE65-4E57-862F-B3B88355A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05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1A4457-8478-4FE2-B0C0-A15BDFC83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17BC82-C3A8-445E-8F0C-545CCD7F6B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E9256C-E183-4509-8C14-573148C1B7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9F36D-012D-4BD1-A719-7B9B2FB00C66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454AE-E2C5-40A9-B9CA-D19D4208C4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75377-236A-4360-AB91-6E8450EB25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6E414-BE65-4E57-862F-B3B88355A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05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6AC27305-E160-4F18-B154-DA42C0B688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796140"/>
              </p:ext>
            </p:extLst>
          </p:nvPr>
        </p:nvGraphicFramePr>
        <p:xfrm>
          <a:off x="456306" y="4830554"/>
          <a:ext cx="3243585" cy="495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8717">
                  <a:extLst>
                    <a:ext uri="{9D8B030D-6E8A-4147-A177-3AD203B41FA5}">
                      <a16:colId xmlns:a16="http://schemas.microsoft.com/office/drawing/2014/main" val="2692189773"/>
                    </a:ext>
                  </a:extLst>
                </a:gridCol>
                <a:gridCol w="648717">
                  <a:extLst>
                    <a:ext uri="{9D8B030D-6E8A-4147-A177-3AD203B41FA5}">
                      <a16:colId xmlns:a16="http://schemas.microsoft.com/office/drawing/2014/main" val="1348508259"/>
                    </a:ext>
                  </a:extLst>
                </a:gridCol>
                <a:gridCol w="648717">
                  <a:extLst>
                    <a:ext uri="{9D8B030D-6E8A-4147-A177-3AD203B41FA5}">
                      <a16:colId xmlns:a16="http://schemas.microsoft.com/office/drawing/2014/main" val="3652160207"/>
                    </a:ext>
                  </a:extLst>
                </a:gridCol>
                <a:gridCol w="648717">
                  <a:extLst>
                    <a:ext uri="{9D8B030D-6E8A-4147-A177-3AD203B41FA5}">
                      <a16:colId xmlns:a16="http://schemas.microsoft.com/office/drawing/2014/main" val="3798576513"/>
                    </a:ext>
                  </a:extLst>
                </a:gridCol>
                <a:gridCol w="648717">
                  <a:extLst>
                    <a:ext uri="{9D8B030D-6E8A-4147-A177-3AD203B41FA5}">
                      <a16:colId xmlns:a16="http://schemas.microsoft.com/office/drawing/2014/main" val="3041707741"/>
                    </a:ext>
                  </a:extLst>
                </a:gridCol>
              </a:tblGrid>
              <a:tr h="1651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2016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2017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2018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2019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2020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51243962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11,658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11,402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32,774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85,337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24,683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9215795"/>
                  </a:ext>
                </a:extLst>
              </a:tr>
            </a:tbl>
          </a:graphicData>
        </a:graphic>
      </p:graphicFrame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27D04336-3BC9-4C03-9264-BF6E858068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5363791"/>
              </p:ext>
            </p:extLst>
          </p:nvPr>
        </p:nvGraphicFramePr>
        <p:xfrm>
          <a:off x="163571" y="1821982"/>
          <a:ext cx="3687536" cy="2512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 Box 2">
            <a:extLst>
              <a:ext uri="{FF2B5EF4-FFF2-40B4-BE49-F238E27FC236}">
                <a16:creationId xmlns:a16="http://schemas.microsoft.com/office/drawing/2014/main" id="{75B085BA-DBB6-4DA2-9AA3-33DC7AB66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632" y="69193"/>
            <a:ext cx="11184759" cy="868711"/>
          </a:xfrm>
          <a:prstGeom prst="rect">
            <a:avLst/>
          </a:prstGeom>
          <a:noFill/>
          <a:ln>
            <a:noFill/>
          </a:ln>
          <a:effectLst/>
        </p:spPr>
        <p:txBody>
          <a:bodyPr lIns="41148" tIns="20574" rIns="41148" bIns="20574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defTabSz="621884" eaLnBrk="1" hangingPunct="1">
              <a:spcBef>
                <a:spcPts val="0"/>
              </a:spcBef>
              <a:buNone/>
              <a:defRPr/>
            </a:pPr>
            <a:r>
              <a:rPr lang="en-US" altLang="en-US" sz="2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Integrated Measles-Rubella (MR) Surveillance Indicators </a:t>
            </a:r>
            <a:br>
              <a:rPr lang="en-US" altLang="en-US" sz="2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n-US" altLang="en-US" sz="2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Latin America and the Caribbean, 2016-2020*</a:t>
            </a:r>
          </a:p>
          <a:p>
            <a:pPr lvl="0" defTabSz="621884" eaLnBrk="1" hangingPunct="1">
              <a:spcBef>
                <a:spcPts val="0"/>
              </a:spcBef>
              <a:buNone/>
              <a:defRPr/>
            </a:pPr>
            <a:endParaRPr lang="es-419" altLang="en-US" sz="28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69A94D67-E8A8-4317-A4C0-BBB6864547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8893019"/>
              </p:ext>
            </p:extLst>
          </p:nvPr>
        </p:nvGraphicFramePr>
        <p:xfrm>
          <a:off x="4435975" y="1227654"/>
          <a:ext cx="3687536" cy="2512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28C5E7BF-BB87-4251-BAA5-2234189782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2609194"/>
              </p:ext>
            </p:extLst>
          </p:nvPr>
        </p:nvGraphicFramePr>
        <p:xfrm>
          <a:off x="8447312" y="1306368"/>
          <a:ext cx="3687536" cy="2512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A733CC0C-A76B-44E1-BDB3-32F0BE0492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3071607"/>
              </p:ext>
            </p:extLst>
          </p:nvPr>
        </p:nvGraphicFramePr>
        <p:xfrm>
          <a:off x="4429625" y="3819011"/>
          <a:ext cx="3687536" cy="2512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BB6BA5E9-4089-4A27-9809-B415DD60C3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98913"/>
              </p:ext>
            </p:extLst>
          </p:nvPr>
        </p:nvGraphicFramePr>
        <p:xfrm>
          <a:off x="8504464" y="3897422"/>
          <a:ext cx="3687536" cy="2512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B31A31-B782-48C4-88F9-BC4E436A887D}"/>
              </a:ext>
            </a:extLst>
          </p:cNvPr>
          <p:cNvCxnSpPr/>
          <p:nvPr/>
        </p:nvCxnSpPr>
        <p:spPr>
          <a:xfrm>
            <a:off x="4152611" y="1430234"/>
            <a:ext cx="0" cy="4592625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5E277633-E397-47B8-888A-6C984FD6A3F6}"/>
              </a:ext>
            </a:extLst>
          </p:cNvPr>
          <p:cNvSpPr/>
          <p:nvPr/>
        </p:nvSpPr>
        <p:spPr>
          <a:xfrm>
            <a:off x="163571" y="6511808"/>
            <a:ext cx="974126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1100" i="1" dirty="0">
                <a:latin typeface="Calibri"/>
              </a:rPr>
              <a:t>Source</a:t>
            </a:r>
            <a:r>
              <a:rPr lang="en-US" altLang="en-US" sz="1100" dirty="0">
                <a:latin typeface="Calibri"/>
              </a:rPr>
              <a:t>: For 2016-2019, MR Weekly bulletins and for 2020, ISIS and country reports |  </a:t>
            </a:r>
            <a:r>
              <a:rPr lang="en-US" sz="1100" dirty="0">
                <a:latin typeface="Calibri"/>
              </a:rPr>
              <a:t>*Data as of epidemiological week 53, 2020.  **Data not available </a:t>
            </a:r>
            <a:r>
              <a:rPr lang="en-US" sz="1100">
                <a:latin typeface="Calibri"/>
              </a:rPr>
              <a:t>for Brazil.</a:t>
            </a:r>
            <a:endParaRPr lang="es-ES" sz="1100" dirty="0">
              <a:latin typeface="Calibri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68F2761-8441-4839-A252-1320E009214D}"/>
              </a:ext>
            </a:extLst>
          </p:cNvPr>
          <p:cNvSpPr/>
          <p:nvPr/>
        </p:nvSpPr>
        <p:spPr>
          <a:xfrm>
            <a:off x="405261" y="4561964"/>
            <a:ext cx="318294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1100" i="1">
                <a:latin typeface="Calibri"/>
              </a:rPr>
              <a:t>Number of suspected measles-rubella cases</a:t>
            </a:r>
            <a:endParaRPr lang="en-US" sz="1100" i="1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90233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7" ma:contentTypeDescription="Create a new document." ma:contentTypeScope="" ma:versionID="55d92156c0fde363ab54eddd9ce4f8d8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8cb6bde59da07c8a0c660ca68075763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47ECBD-B192-400A-BB0E-A63DF5BEE57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578B1D-BDB2-47A0-ABDF-2AA8941DDF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EDAA4B4-DFE2-478D-B285-3C618F4253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930</TotalTime>
  <Words>125</Words>
  <Application>Microsoft Office PowerPoint</Application>
  <PresentationFormat>Widescreen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Bravo, Ms. Pamela (WDC)</cp:lastModifiedBy>
  <cp:revision>40</cp:revision>
  <dcterms:created xsi:type="dcterms:W3CDTF">2019-07-18T18:39:06Z</dcterms:created>
  <dcterms:modified xsi:type="dcterms:W3CDTF">2021-03-01T17:11:02Z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