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771E3-9C2F-4CB1-A385-D5322E1FDD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4DEBD3-D4B4-465A-8FFE-666BBDF657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13C68-AE2A-4BE0-92DF-F80EF2431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86B0-D8E4-401A-80E5-E20B5532DC15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4E00D-CD32-43B3-9DCA-4A48BD79D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326C6-799D-4936-85CB-E83A127DF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11356-2605-46F6-B95E-6457A4A35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324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2CA09-69E0-420B-AC35-33402F686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D6B184-A981-4FD0-90CC-4AA0FB1E49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5DF82F-C158-4D0D-8F16-DA0402451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86B0-D8E4-401A-80E5-E20B5532DC15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53AD05-FF46-48B8-B682-4D49A09E1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68B847-37BC-48BC-BF69-B1E91C9D8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11356-2605-46F6-B95E-6457A4A35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81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53B011-AE22-4008-AE77-E575871197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92283A-BD71-4C1C-B1D9-79E8328589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B2EAC-3B72-4567-AC37-E13B77B16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86B0-D8E4-401A-80E5-E20B5532DC15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5E3C4D-F9EE-4244-812D-019094FD5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DEF50-0853-4E36-A4B5-2B5FAF888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11356-2605-46F6-B95E-6457A4A35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695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18B4-7673-4EDB-AFEE-B42982999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88735-A9E8-4F5A-8D5E-D2846EADF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60CC7-700A-43F3-825F-4B01406EB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86B0-D8E4-401A-80E5-E20B5532DC15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D06EE-B9BB-427B-878F-1E0A7C3AA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3E411-79B3-4BBE-BF04-D33C7F0DF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11356-2605-46F6-B95E-6457A4A35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470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1EB97-A7E6-4EB0-B696-CB13641DC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D1E59C-EFC1-45F6-9260-A4AFE1B3E6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3E0EF-FC98-492C-AA26-1A7FBAAA9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86B0-D8E4-401A-80E5-E20B5532DC15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EE96A-99B5-45BF-87A1-2B17FF8C6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3B5BA-22E0-4B8B-9086-504265CFA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11356-2605-46F6-B95E-6457A4A35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016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62D3C-9E28-4BCC-87E3-8EBCBD848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A102D-15BC-4E26-8453-9250B4E74C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99D7DD-656A-4967-AB1D-FE7DA6F057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0389D6-AF34-4FDE-80A8-6AA98D08E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86B0-D8E4-401A-80E5-E20B5532DC15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0599EC-B455-4A6D-B0D2-2B6572910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D949A8-7398-4709-A591-B3079C2A0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11356-2605-46F6-B95E-6457A4A35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66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73BD3-B471-4625-A027-2F403CFFF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4DEFC1-7D4C-49D7-850F-FD5CBB9B0B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1DBE02-FA90-457E-BBF6-03CA2A9ED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0C12FA-A907-47F4-A8A8-2A06F13F90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095129-CCDA-4266-BE2F-2239119788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92DCBE-1535-4E97-8061-FF784D111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86B0-D8E4-401A-80E5-E20B5532DC15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4F2E75-7AE7-49D5-ADC1-479F0E662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1E5ED7-DD13-428D-9B33-CEF432BD0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11356-2605-46F6-B95E-6457A4A35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467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47E24-4BC6-4404-8D35-79A63E872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64F9F8-DD71-4E08-9BD0-CBD680854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86B0-D8E4-401A-80E5-E20B5532DC15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2A211F-E427-4E2B-AFC3-F523406B1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4843B7-CD4E-4421-97EA-3D909AEA4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11356-2605-46F6-B95E-6457A4A35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11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CC853C-5DA3-422C-9B3D-86C763CBF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86B0-D8E4-401A-80E5-E20B5532DC15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17C2CD-B2B3-4818-A7B3-5B92BFD76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16929B-1655-4BB5-A8B7-607F57AA3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11356-2605-46F6-B95E-6457A4A35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448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630A9-DE2E-4E7E-90F9-4C84CF2A2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7B7E9-7552-47B8-8ECE-B09A3CDB2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66521A-FA98-479E-8C46-5B8C3A608B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A38356-F62A-40C2-99F7-774286311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86B0-D8E4-401A-80E5-E20B5532DC15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515C1B-A1EB-4D53-8285-4ACDB2F6E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5760E2-CC12-4ED8-BC6A-EC5482EEE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11356-2605-46F6-B95E-6457A4A35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06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42993-5EF9-49A2-9FD4-E7BE0F20E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C258D6-CF75-441D-98B8-CAE4F658FC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AF7BC6-882F-4BE5-9586-BA54630931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3783B8-CCC2-4B4B-AB0E-25769F1CD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86B0-D8E4-401A-80E5-E20B5532DC15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25AD9-7A55-49D5-8477-2E5A09E4C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84517D-EDF2-476A-A628-6252E21DE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11356-2605-46F6-B95E-6457A4A35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77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63B1AF-FF31-48DB-A26A-2309B5BFE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1DFA1-C1DB-4300-977A-55DB60720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9B1D12-5C1A-491D-B43F-84A891424F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586B0-D8E4-401A-80E5-E20B5532DC15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375DD-839F-4216-A1BB-B7E4101603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BF0C91-1630-46DF-9778-4A19FCD2C2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11356-2605-46F6-B95E-6457A4A35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30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ho.org/en/documents/immunization-program-context-covid-19-pandemic-version-2-24-april-202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465B3F63-A96D-4F5E-B71D-34F587177B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114" y="456100"/>
            <a:ext cx="3849538" cy="494241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5823E2-6ED4-47FC-A4DB-F49F18CA8C9D}"/>
              </a:ext>
            </a:extLst>
          </p:cNvPr>
          <p:cNvSpPr/>
          <p:nvPr/>
        </p:nvSpPr>
        <p:spPr>
          <a:xfrm>
            <a:off x="5095512" y="630767"/>
            <a:ext cx="6504136" cy="55964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/>
              <a:t>Surveillance systems should continue with early detection and case management for diseases with global surveillance mandates and elimination and eradication objectives: </a:t>
            </a:r>
            <a:r>
              <a:rPr lang="en-US" sz="2000" b="1" dirty="0"/>
              <a:t>measles, rubella, neonatal tetanus, polio</a:t>
            </a:r>
            <a:r>
              <a:rPr lang="en-US" sz="2000" dirty="0"/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/>
              <a:t>Optimizing and prioritizing the use of laboratory tests to ensure the sustainability of laboratory surveillance during the pandemic and in the months immediately following.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/>
              <a:t>If an outbreak occurs, the risk-benefit of conducting outbreak response vaccination should be evaluated while considering the health system's ability to safely carry out this activity. This evaluation should assess the risk of a late response against the associated risks of an immediate response.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14300" marR="0" lvl="0">
              <a:spcBef>
                <a:spcPts val="1200"/>
              </a:spcBef>
              <a:spcAft>
                <a:spcPts val="1200"/>
              </a:spcAft>
              <a:buSzPts val="1000"/>
              <a:tabLst>
                <a:tab pos="457200" algn="l"/>
              </a:tabLst>
            </a:pPr>
            <a:r>
              <a:rPr lang="es-419" sz="2000" dirty="0"/>
              <a:t> </a:t>
            </a:r>
            <a:endParaRPr lang="es-419" sz="2000" dirty="0">
              <a:effectLst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F6C7CB8-014E-4642-B1E5-7447F3BF68CB}"/>
              </a:ext>
            </a:extLst>
          </p:cNvPr>
          <p:cNvSpPr/>
          <p:nvPr/>
        </p:nvSpPr>
        <p:spPr>
          <a:xfrm>
            <a:off x="592352" y="5551599"/>
            <a:ext cx="46544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hlinkClick r:id="rId3"/>
              </a:rPr>
              <a:t>https://www.paho.org/en/documents/immunization-program-context-covid-19-pandemic-version-2-24-april-2020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41248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1AD958E-4A41-4D34-A604-373C7DF361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C5376F-5601-4AE3-8E59-18B71B758E6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75242F-D47F-46E2-A7A6-F3E49782FBB1}">
  <ds:schemaRefs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elements/1.1/"/>
    <ds:schemaRef ds:uri="http://purl.org/dc/terms/"/>
    <ds:schemaRef ds:uri="4655c133-e14e-4d88-8fbc-c3b347145ec5"/>
    <ds:schemaRef ds:uri="64ced670-a384-4657-ba0f-fc07d30f5a44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117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9</cp:revision>
  <dcterms:created xsi:type="dcterms:W3CDTF">2020-04-30T15:13:19Z</dcterms:created>
  <dcterms:modified xsi:type="dcterms:W3CDTF">2020-05-01T22:12:59Z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