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Downloads\mrcases_dist_wkly_def%20(8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dist_wkly_def-2020%20comple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Andina</a:t>
            </a:r>
          </a:p>
        </c:rich>
      </c:tx>
      <c:layout>
        <c:manualLayout>
          <c:xMode val="edge"/>
          <c:yMode val="edge"/>
          <c:x val="0.42750891557963172"/>
          <c:y val="8.2568759622186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'mrcases_dist_wkly_def (2)'!$C$7</c:f>
              <c:strCache>
                <c:ptCount val="1"/>
                <c:pt idx="0">
                  <c:v>BOL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(2)'!$D$7:$BH$7</c:f>
              <c:numCache>
                <c:formatCode>General</c:formatCode>
                <c:ptCount val="53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1</c:v>
                </c:pt>
                <c:pt idx="17">
                  <c:v>5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1</c:v>
                </c:pt>
                <c:pt idx="22">
                  <c:v>3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1</c:v>
                </c:pt>
                <c:pt idx="40">
                  <c:v>0</c:v>
                </c:pt>
                <c:pt idx="41">
                  <c:v>3</c:v>
                </c:pt>
                <c:pt idx="42">
                  <c:v>0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DC-4A59-BBC5-0ED1D34D9A84}"/>
            </c:ext>
          </c:extLst>
        </c:ser>
        <c:ser>
          <c:idx val="1"/>
          <c:order val="1"/>
          <c:tx>
            <c:strRef>
              <c:f>'mrcases_dist_wkly_def (2)'!$C$8</c:f>
              <c:strCache>
                <c:ptCount val="1"/>
                <c:pt idx="0">
                  <c:v>COL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(2)'!$D$8:$BH$8</c:f>
              <c:numCache>
                <c:formatCode>General</c:formatCode>
                <c:ptCount val="53"/>
                <c:pt idx="0">
                  <c:v>31</c:v>
                </c:pt>
                <c:pt idx="1">
                  <c:v>38</c:v>
                </c:pt>
                <c:pt idx="2">
                  <c:v>35</c:v>
                </c:pt>
                <c:pt idx="3">
                  <c:v>27</c:v>
                </c:pt>
                <c:pt idx="4">
                  <c:v>28</c:v>
                </c:pt>
                <c:pt idx="5">
                  <c:v>23</c:v>
                </c:pt>
                <c:pt idx="6">
                  <c:v>44</c:v>
                </c:pt>
                <c:pt idx="7">
                  <c:v>30</c:v>
                </c:pt>
                <c:pt idx="8">
                  <c:v>37</c:v>
                </c:pt>
                <c:pt idx="9">
                  <c:v>35</c:v>
                </c:pt>
                <c:pt idx="10">
                  <c:v>45</c:v>
                </c:pt>
                <c:pt idx="11">
                  <c:v>25</c:v>
                </c:pt>
                <c:pt idx="12">
                  <c:v>10</c:v>
                </c:pt>
                <c:pt idx="13">
                  <c:v>8</c:v>
                </c:pt>
                <c:pt idx="14">
                  <c:v>2</c:v>
                </c:pt>
                <c:pt idx="15">
                  <c:v>8</c:v>
                </c:pt>
                <c:pt idx="16">
                  <c:v>8</c:v>
                </c:pt>
                <c:pt idx="17">
                  <c:v>5</c:v>
                </c:pt>
                <c:pt idx="18">
                  <c:v>15</c:v>
                </c:pt>
                <c:pt idx="19">
                  <c:v>8</c:v>
                </c:pt>
                <c:pt idx="20">
                  <c:v>18</c:v>
                </c:pt>
                <c:pt idx="21">
                  <c:v>17</c:v>
                </c:pt>
                <c:pt idx="22">
                  <c:v>7</c:v>
                </c:pt>
                <c:pt idx="23">
                  <c:v>9</c:v>
                </c:pt>
                <c:pt idx="24">
                  <c:v>10</c:v>
                </c:pt>
                <c:pt idx="25">
                  <c:v>3</c:v>
                </c:pt>
                <c:pt idx="26">
                  <c:v>10</c:v>
                </c:pt>
                <c:pt idx="27">
                  <c:v>12</c:v>
                </c:pt>
                <c:pt idx="28">
                  <c:v>13</c:v>
                </c:pt>
                <c:pt idx="29">
                  <c:v>6</c:v>
                </c:pt>
                <c:pt idx="30">
                  <c:v>3</c:v>
                </c:pt>
                <c:pt idx="31">
                  <c:v>5</c:v>
                </c:pt>
                <c:pt idx="32">
                  <c:v>4</c:v>
                </c:pt>
                <c:pt idx="33">
                  <c:v>3</c:v>
                </c:pt>
                <c:pt idx="34">
                  <c:v>6</c:v>
                </c:pt>
                <c:pt idx="35">
                  <c:v>3</c:v>
                </c:pt>
                <c:pt idx="36">
                  <c:v>8</c:v>
                </c:pt>
                <c:pt idx="37">
                  <c:v>7</c:v>
                </c:pt>
                <c:pt idx="38">
                  <c:v>12</c:v>
                </c:pt>
                <c:pt idx="39">
                  <c:v>13</c:v>
                </c:pt>
                <c:pt idx="40">
                  <c:v>9</c:v>
                </c:pt>
                <c:pt idx="41">
                  <c:v>4</c:v>
                </c:pt>
                <c:pt idx="42">
                  <c:v>9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DC-4A59-BBC5-0ED1D34D9A84}"/>
            </c:ext>
          </c:extLst>
        </c:ser>
        <c:ser>
          <c:idx val="2"/>
          <c:order val="2"/>
          <c:tx>
            <c:strRef>
              <c:f>'mrcases_dist_wkly_def (2)'!$C$9</c:f>
              <c:strCache>
                <c:ptCount val="1"/>
                <c:pt idx="0">
                  <c:v>ECU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(2)'!$D$9:$BH$9</c:f>
              <c:numCache>
                <c:formatCode>General</c:formatCode>
                <c:ptCount val="53"/>
                <c:pt idx="0">
                  <c:v>3</c:v>
                </c:pt>
                <c:pt idx="1">
                  <c:v>12</c:v>
                </c:pt>
                <c:pt idx="2">
                  <c:v>11</c:v>
                </c:pt>
                <c:pt idx="3">
                  <c:v>12</c:v>
                </c:pt>
                <c:pt idx="4">
                  <c:v>12</c:v>
                </c:pt>
                <c:pt idx="5">
                  <c:v>10</c:v>
                </c:pt>
                <c:pt idx="6">
                  <c:v>13</c:v>
                </c:pt>
                <c:pt idx="7">
                  <c:v>5</c:v>
                </c:pt>
                <c:pt idx="8">
                  <c:v>10</c:v>
                </c:pt>
                <c:pt idx="9">
                  <c:v>7</c:v>
                </c:pt>
                <c:pt idx="10">
                  <c:v>4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2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5</c:v>
                </c:pt>
                <c:pt idx="22">
                  <c:v>9</c:v>
                </c:pt>
                <c:pt idx="23">
                  <c:v>6</c:v>
                </c:pt>
                <c:pt idx="24">
                  <c:v>5</c:v>
                </c:pt>
                <c:pt idx="25">
                  <c:v>1</c:v>
                </c:pt>
                <c:pt idx="26">
                  <c:v>1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DC-4A59-BBC5-0ED1D34D9A84}"/>
            </c:ext>
          </c:extLst>
        </c:ser>
        <c:ser>
          <c:idx val="3"/>
          <c:order val="3"/>
          <c:tx>
            <c:strRef>
              <c:f>'mrcases_dist_wkly_def (2)'!$C$10</c:f>
              <c:strCache>
                <c:ptCount val="1"/>
                <c:pt idx="0">
                  <c:v>PER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(2)'!$D$10:$BH$10</c:f>
              <c:numCache>
                <c:formatCode>General</c:formatCode>
                <c:ptCount val="53"/>
                <c:pt idx="0">
                  <c:v>6</c:v>
                </c:pt>
                <c:pt idx="1">
                  <c:v>9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DC-4A59-BBC5-0ED1D34D9A84}"/>
            </c:ext>
          </c:extLst>
        </c:ser>
        <c:ser>
          <c:idx val="4"/>
          <c:order val="4"/>
          <c:tx>
            <c:strRef>
              <c:f>'mrcases_dist_wkly_def (2)'!$C$11</c:f>
              <c:strCache>
                <c:ptCount val="1"/>
                <c:pt idx="0">
                  <c:v>VEN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(2)'!$D$6:$BH$6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(2)'!$D$11:$BH$11</c:f>
              <c:numCache>
                <c:formatCode>General</c:formatCode>
                <c:ptCount val="53"/>
                <c:pt idx="0">
                  <c:v>4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7</c:v>
                </c:pt>
                <c:pt idx="7">
                  <c:v>5</c:v>
                </c:pt>
                <c:pt idx="8">
                  <c:v>11</c:v>
                </c:pt>
                <c:pt idx="9">
                  <c:v>9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1</c:v>
                </c:pt>
                <c:pt idx="36">
                  <c:v>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DC-4A59-BBC5-0ED1D34D9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376815"/>
        <c:axId val="123975487"/>
      </c:lineChart>
      <c:catAx>
        <c:axId val="351376815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75487"/>
        <c:crosses val="autoZero"/>
        <c:auto val="1"/>
        <c:lblAlgn val="ctr"/>
        <c:lblOffset val="100"/>
        <c:noMultiLvlLbl val="0"/>
      </c:catAx>
      <c:valAx>
        <c:axId val="123975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dirty="0" err="1"/>
                  <a:t>Número</a:t>
                </a:r>
                <a:r>
                  <a:rPr lang="en-US" sz="1000" baseline="0" dirty="0"/>
                  <a:t> de </a:t>
                </a:r>
                <a:r>
                  <a:rPr lang="en-US" sz="1000" baseline="0" dirty="0" err="1"/>
                  <a:t>casos</a:t>
                </a:r>
                <a:endParaRPr lang="en-US" sz="1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37681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Cono</a:t>
            </a:r>
            <a:r>
              <a:rPr lang="en-US" dirty="0"/>
              <a:t> Sur</a:t>
            </a:r>
          </a:p>
        </c:rich>
      </c:tx>
      <c:layout>
        <c:manualLayout>
          <c:xMode val="edge"/>
          <c:yMode val="edge"/>
          <c:x val="0.37554308741877174"/>
          <c:y val="0.125615629135458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143219742079341"/>
          <c:y val="0.16065805809083344"/>
          <c:w val="0.84506634909478018"/>
          <c:h val="0.63977168856328193"/>
        </c:manualLayout>
      </c:layout>
      <c:lineChart>
        <c:grouping val="standard"/>
        <c:varyColors val="0"/>
        <c:ser>
          <c:idx val="0"/>
          <c:order val="0"/>
          <c:tx>
            <c:strRef>
              <c:f>'mrcases_dist_wkly_def (2)'!$C$39</c:f>
              <c:strCache>
                <c:ptCount val="1"/>
                <c:pt idx="0">
                  <c:v>ARG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(2)'!$H$33:$BH$33</c:f>
              <c:numCache>
                <c:formatCode>General</c:formatCode>
                <c:ptCount val="53"/>
                <c:pt idx="0">
                  <c:v>48</c:v>
                </c:pt>
                <c:pt idx="1">
                  <c:v>55</c:v>
                </c:pt>
                <c:pt idx="2">
                  <c:v>54</c:v>
                </c:pt>
                <c:pt idx="3">
                  <c:v>43</c:v>
                </c:pt>
                <c:pt idx="4">
                  <c:v>18</c:v>
                </c:pt>
                <c:pt idx="5">
                  <c:v>21</c:v>
                </c:pt>
                <c:pt idx="6">
                  <c:v>10</c:v>
                </c:pt>
                <c:pt idx="7">
                  <c:v>12</c:v>
                </c:pt>
                <c:pt idx="8">
                  <c:v>17</c:v>
                </c:pt>
                <c:pt idx="9">
                  <c:v>17</c:v>
                </c:pt>
                <c:pt idx="10">
                  <c:v>18</c:v>
                </c:pt>
                <c:pt idx="11">
                  <c:v>6</c:v>
                </c:pt>
                <c:pt idx="12">
                  <c:v>1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CB-43CB-919A-A11300E218C3}"/>
            </c:ext>
          </c:extLst>
        </c:ser>
        <c:ser>
          <c:idx val="1"/>
          <c:order val="1"/>
          <c:tx>
            <c:strRef>
              <c:f>'mrcases_dist_wkly_def (2)'!$C$40</c:f>
              <c:strCache>
                <c:ptCount val="1"/>
                <c:pt idx="0">
                  <c:v>CHIL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(2)'!$H$34:$BH$34</c:f>
              <c:numCache>
                <c:formatCode>General</c:formatCode>
                <c:ptCount val="53"/>
                <c:pt idx="0">
                  <c:v>4</c:v>
                </c:pt>
                <c:pt idx="1">
                  <c:v>10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CB-43CB-919A-A11300E218C3}"/>
            </c:ext>
          </c:extLst>
        </c:ser>
        <c:ser>
          <c:idx val="2"/>
          <c:order val="2"/>
          <c:tx>
            <c:strRef>
              <c:f>'mrcases_dist_wkly_def (2)'!$C$41</c:f>
              <c:strCache>
                <c:ptCount val="1"/>
                <c:pt idx="0">
                  <c:v>PRY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(2)'!$H$35:$BH$35</c:f>
              <c:numCache>
                <c:formatCode>General</c:formatCode>
                <c:ptCount val="53"/>
                <c:pt idx="0">
                  <c:v>20</c:v>
                </c:pt>
                <c:pt idx="1">
                  <c:v>36</c:v>
                </c:pt>
                <c:pt idx="2">
                  <c:v>60</c:v>
                </c:pt>
                <c:pt idx="3">
                  <c:v>43</c:v>
                </c:pt>
                <c:pt idx="4">
                  <c:v>44</c:v>
                </c:pt>
                <c:pt idx="5">
                  <c:v>47</c:v>
                </c:pt>
                <c:pt idx="6">
                  <c:v>37</c:v>
                </c:pt>
                <c:pt idx="7">
                  <c:v>44</c:v>
                </c:pt>
                <c:pt idx="8">
                  <c:v>28</c:v>
                </c:pt>
                <c:pt idx="9">
                  <c:v>30</c:v>
                </c:pt>
                <c:pt idx="10">
                  <c:v>18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3</c:v>
                </c:pt>
                <c:pt idx="17">
                  <c:v>8</c:v>
                </c:pt>
                <c:pt idx="18">
                  <c:v>7</c:v>
                </c:pt>
                <c:pt idx="19">
                  <c:v>8</c:v>
                </c:pt>
                <c:pt idx="20">
                  <c:v>5</c:v>
                </c:pt>
                <c:pt idx="21">
                  <c:v>5</c:v>
                </c:pt>
                <c:pt idx="22">
                  <c:v>3</c:v>
                </c:pt>
                <c:pt idx="23">
                  <c:v>6</c:v>
                </c:pt>
                <c:pt idx="24">
                  <c:v>3</c:v>
                </c:pt>
                <c:pt idx="25">
                  <c:v>3</c:v>
                </c:pt>
                <c:pt idx="26">
                  <c:v>5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3</c:v>
                </c:pt>
                <c:pt idx="32">
                  <c:v>0</c:v>
                </c:pt>
                <c:pt idx="33">
                  <c:v>4</c:v>
                </c:pt>
                <c:pt idx="34">
                  <c:v>5</c:v>
                </c:pt>
                <c:pt idx="35">
                  <c:v>1</c:v>
                </c:pt>
                <c:pt idx="36">
                  <c:v>1</c:v>
                </c:pt>
                <c:pt idx="37">
                  <c:v>4</c:v>
                </c:pt>
                <c:pt idx="38">
                  <c:v>3</c:v>
                </c:pt>
                <c:pt idx="39">
                  <c:v>3</c:v>
                </c:pt>
                <c:pt idx="40">
                  <c:v>5</c:v>
                </c:pt>
                <c:pt idx="41">
                  <c:v>10</c:v>
                </c:pt>
                <c:pt idx="42">
                  <c:v>4</c:v>
                </c:pt>
                <c:pt idx="43">
                  <c:v>6</c:v>
                </c:pt>
                <c:pt idx="44">
                  <c:v>4</c:v>
                </c:pt>
                <c:pt idx="45">
                  <c:v>3</c:v>
                </c:pt>
                <c:pt idx="46">
                  <c:v>6</c:v>
                </c:pt>
                <c:pt idx="47">
                  <c:v>5</c:v>
                </c:pt>
                <c:pt idx="48">
                  <c:v>7</c:v>
                </c:pt>
                <c:pt idx="49">
                  <c:v>5</c:v>
                </c:pt>
                <c:pt idx="50">
                  <c:v>4</c:v>
                </c:pt>
                <c:pt idx="51">
                  <c:v>2</c:v>
                </c:pt>
                <c:pt idx="5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CB-43CB-919A-A11300E218C3}"/>
            </c:ext>
          </c:extLst>
        </c:ser>
        <c:ser>
          <c:idx val="3"/>
          <c:order val="3"/>
          <c:tx>
            <c:strRef>
              <c:f>'mrcases_dist_wkly_def (2)'!$C$42</c:f>
              <c:strCache>
                <c:ptCount val="1"/>
                <c:pt idx="0">
                  <c:v>URY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'mrcases_dist_wkly_def (2)'!$H$32:$BH$32</c:f>
              <c:strCach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strCache>
            </c:strRef>
          </c:cat>
          <c:val>
            <c:numRef>
              <c:f>'mrcases_dist_wkly_def (2)'!$H$36:$BH$36</c:f>
              <c:numCache>
                <c:formatCode>General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CB-43CB-919A-A11300E21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0761807"/>
        <c:axId val="358715151"/>
      </c:lineChart>
      <c:catAx>
        <c:axId val="53076180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715151"/>
        <c:crosses val="autoZero"/>
        <c:auto val="1"/>
        <c:lblAlgn val="ctr"/>
        <c:lblOffset val="100"/>
        <c:noMultiLvlLbl val="0"/>
      </c:catAx>
      <c:valAx>
        <c:axId val="35871515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 dirty="0" err="1">
                    <a:effectLst/>
                  </a:rPr>
                  <a:t>Número</a:t>
                </a:r>
                <a:r>
                  <a:rPr lang="en-US" sz="1000" b="0" i="0" baseline="0" dirty="0">
                    <a:effectLst/>
                  </a:rPr>
                  <a:t> de </a:t>
                </a:r>
                <a:r>
                  <a:rPr lang="en-US" sz="1000" b="0" i="0" baseline="0" dirty="0" err="1">
                    <a:effectLst/>
                  </a:rPr>
                  <a:t>casos</a:t>
                </a:r>
                <a:endParaRPr lang="en-US" sz="10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6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946991628043884E-2"/>
          <c:y val="0.22762853369200384"/>
          <c:w val="0.95410601674391227"/>
          <c:h val="0.6811420639440559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Sheet1!$E$1</c:f>
              <c:strCache>
                <c:ptCount val="1"/>
                <c:pt idx="0">
                  <c:v>Investigación adecuada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88</c:v>
                </c:pt>
                <c:pt idx="1">
                  <c:v>50</c:v>
                </c:pt>
                <c:pt idx="2">
                  <c:v>99</c:v>
                </c:pt>
                <c:pt idx="3">
                  <c:v>92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0-4C79-AEC3-E4E45EC4E8C9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Muestra adecuada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Sheet1!$F$3:$F$7</c:f>
              <c:numCache>
                <c:formatCode>General</c:formatCode>
                <c:ptCount val="5"/>
                <c:pt idx="0">
                  <c:v>93</c:v>
                </c:pt>
                <c:pt idx="2">
                  <c:v>71</c:v>
                </c:pt>
                <c:pt idx="3">
                  <c:v>82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0-4C79-AEC3-E4E45EC4E8C9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Muestras recibidas en &lt;=5 días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Sheet1!$G$3:$G$7</c:f>
              <c:numCache>
                <c:formatCode>General</c:formatCode>
                <c:ptCount val="5"/>
                <c:pt idx="0">
                  <c:v>72</c:v>
                </c:pt>
                <c:pt idx="2">
                  <c:v>33</c:v>
                </c:pt>
                <c:pt idx="3">
                  <c:v>58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70-4C79-AEC3-E4E45EC4E8C9}"/>
            </c:ext>
          </c:extLst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Resultados de laboratorio en  &lt;=4 días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Sheet1!$B$3:$B$7</c:f>
              <c:strCache>
                <c:ptCount val="5"/>
                <c:pt idx="0">
                  <c:v>Bolivia</c:v>
                </c:pt>
                <c:pt idx="1">
                  <c:v>Colombia</c:v>
                </c:pt>
                <c:pt idx="2">
                  <c:v>Ecuador</c:v>
                </c:pt>
                <c:pt idx="3">
                  <c:v>Peru</c:v>
                </c:pt>
                <c:pt idx="4">
                  <c:v>Venezuela</c:v>
                </c:pt>
              </c:strCache>
            </c:strRef>
          </c:cat>
          <c:val>
            <c:numRef>
              <c:f>Sheet1!$H$3:$H$7</c:f>
              <c:numCache>
                <c:formatCode>General</c:formatCode>
                <c:ptCount val="5"/>
                <c:pt idx="0">
                  <c:v>88</c:v>
                </c:pt>
                <c:pt idx="2">
                  <c:v>61</c:v>
                </c:pt>
                <c:pt idx="3">
                  <c:v>51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0-4C79-AEC3-E4E45EC4E8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27604207"/>
        <c:axId val="75858425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Sheet1!$C$2</c15:sqref>
                        </c15:formulaRef>
                      </c:ext>
                    </c:extLst>
                    <c:strCache>
                      <c:ptCount val="1"/>
                      <c:pt idx="0">
                        <c:v>Reported Cases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Bolivia</c:v>
                      </c:pt>
                      <c:pt idx="1">
                        <c:v>Colombia</c:v>
                      </c:pt>
                      <c:pt idx="2">
                        <c:v>Ecuador</c:v>
                      </c:pt>
                      <c:pt idx="3">
                        <c:v>Peru</c:v>
                      </c:pt>
                      <c:pt idx="4">
                        <c:v>Venezuela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Sheet1!$C$3:$C$7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74</c:v>
                      </c:pt>
                      <c:pt idx="1">
                        <c:v>653</c:v>
                      </c:pt>
                      <c:pt idx="2">
                        <c:v>136</c:v>
                      </c:pt>
                      <c:pt idx="3">
                        <c:v>73</c:v>
                      </c:pt>
                      <c:pt idx="4">
                        <c:v>72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6470-4C79-AEC3-E4E45EC4E8C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Annual rate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Sheet1!$B$3:$B$7</c15:sqref>
                        </c15:formulaRef>
                      </c:ext>
                    </c:extLst>
                    <c:strCache>
                      <c:ptCount val="5"/>
                      <c:pt idx="0">
                        <c:v>Bolivia</c:v>
                      </c:pt>
                      <c:pt idx="1">
                        <c:v>Colombia</c:v>
                      </c:pt>
                      <c:pt idx="2">
                        <c:v>Ecuador</c:v>
                      </c:pt>
                      <c:pt idx="3">
                        <c:v>Peru</c:v>
                      </c:pt>
                      <c:pt idx="4">
                        <c:v>Venezuela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Sheet1!$D$3:$D$7</c15:sqref>
                        </c15:formulaRef>
                      </c:ext>
                    </c:extLst>
                    <c:numCache>
                      <c:formatCode>[$-10409]0.00;\(0.00\)</c:formatCode>
                      <c:ptCount val="5"/>
                      <c:pt idx="0">
                        <c:v>0.64078712211852495</c:v>
                      </c:pt>
                      <c:pt idx="1">
                        <c:v>1.3000476538141501</c:v>
                      </c:pt>
                      <c:pt idx="2">
                        <c:v>0.78438632872304503</c:v>
                      </c:pt>
                      <c:pt idx="3">
                        <c:v>0.21910663262489999</c:v>
                      </c:pt>
                      <c:pt idx="4">
                        <c:v>0.21741540253450201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470-4C79-AEC3-E4E45EC4E8C9}"/>
                  </c:ext>
                </c:extLst>
              </c15:ser>
            </c15:filteredBarSeries>
          </c:ext>
        </c:extLst>
      </c:barChart>
      <c:catAx>
        <c:axId val="7276042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584255"/>
        <c:crosses val="autoZero"/>
        <c:auto val="1"/>
        <c:lblAlgn val="ctr"/>
        <c:lblOffset val="100"/>
        <c:noMultiLvlLbl val="0"/>
      </c:catAx>
      <c:valAx>
        <c:axId val="758584255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72760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Investigación adecuada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Sheet1!$D$24:$D$27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75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2-4A99-AAF7-6079AA6C78EE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Muestra adecuada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Sheet1!$E$24:$E$27</c:f>
              <c:numCache>
                <c:formatCode>General</c:formatCode>
                <c:ptCount val="4"/>
                <c:pt idx="0">
                  <c:v>92</c:v>
                </c:pt>
                <c:pt idx="1">
                  <c:v>78</c:v>
                </c:pt>
                <c:pt idx="2">
                  <c:v>92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2-4A99-AAF7-6079AA6C78EE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Muestras recibidas en &lt;=5 días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Sheet1!$F$24:$F$27</c:f>
              <c:numCache>
                <c:formatCode>General</c:formatCode>
                <c:ptCount val="4"/>
                <c:pt idx="0">
                  <c:v>67</c:v>
                </c:pt>
                <c:pt idx="1">
                  <c:v>92</c:v>
                </c:pt>
                <c:pt idx="2">
                  <c:v>85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2-4A99-AAF7-6079AA6C78EE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Resultados de laboratorio en  &lt;=4 días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Sheet1!$B$24:$B$27</c:f>
              <c:strCache>
                <c:ptCount val="4"/>
                <c:pt idx="0">
                  <c:v>Argentina</c:v>
                </c:pt>
                <c:pt idx="1">
                  <c:v>Chile</c:v>
                </c:pt>
                <c:pt idx="2">
                  <c:v>Paraguay</c:v>
                </c:pt>
                <c:pt idx="3">
                  <c:v>Uruguay</c:v>
                </c:pt>
              </c:strCache>
            </c:strRef>
          </c:cat>
          <c:val>
            <c:numRef>
              <c:f>Sheet1!$G$24:$G$27</c:f>
              <c:numCache>
                <c:formatCode>General</c:formatCode>
                <c:ptCount val="4"/>
                <c:pt idx="0">
                  <c:v>52</c:v>
                </c:pt>
                <c:pt idx="1">
                  <c:v>94</c:v>
                </c:pt>
                <c:pt idx="2">
                  <c:v>93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F2-4A99-AAF7-6079AA6C78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12107311"/>
        <c:axId val="75858134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Sheet1!$C$23</c15:sqref>
                        </c15:formulaRef>
                      </c:ext>
                    </c:extLst>
                    <c:strCache>
                      <c:ptCount val="1"/>
                      <c:pt idx="0">
                        <c:v>Reported Cases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Sheet1!$B$24:$B$27</c15:sqref>
                        </c15:formulaRef>
                      </c:ext>
                    </c:extLst>
                    <c:strCache>
                      <c:ptCount val="4"/>
                      <c:pt idx="0">
                        <c:v>Argentina</c:v>
                      </c:pt>
                      <c:pt idx="1">
                        <c:v>Chile</c:v>
                      </c:pt>
                      <c:pt idx="2">
                        <c:v>Paraguay</c:v>
                      </c:pt>
                      <c:pt idx="3">
                        <c:v>Uruguay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Sheet1!$C$24:$C$27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326</c:v>
                      </c:pt>
                      <c:pt idx="1">
                        <c:v>46</c:v>
                      </c:pt>
                      <c:pt idx="2">
                        <c:v>569</c:v>
                      </c:pt>
                      <c:pt idx="3">
                        <c:v>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67F2-4A99-AAF7-6079AA6C78EE}"/>
                  </c:ext>
                </c:extLst>
              </c15:ser>
            </c15:filteredBarSeries>
          </c:ext>
        </c:extLst>
      </c:barChart>
      <c:catAx>
        <c:axId val="101210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581343"/>
        <c:crosses val="autoZero"/>
        <c:auto val="1"/>
        <c:lblAlgn val="ctr"/>
        <c:lblOffset val="100"/>
        <c:noMultiLvlLbl val="0"/>
      </c:catAx>
      <c:valAx>
        <c:axId val="7585813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2107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7067-AB63-435D-8359-219A27374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10F7B-04DB-4DA8-A40D-57094A8A9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4424-3EA2-45B0-BE87-55E5EEF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B4BE-8FB9-4A58-8C39-6E77297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CD27-85BF-4E57-A9C8-505F50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8C8F-E709-40C7-8DA2-44D58BB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5B3C-CCC3-426C-8D58-C97484E7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63A9-BC38-4605-81E8-F7D3400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4FB-44C2-4257-8F8C-F5590AE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ACF1-DE52-46D3-BE83-84F00F6A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F0D8-F923-469F-831F-2EE65370B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42AC-692F-43F3-B46B-963EED49E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FFB2-C2B2-4D4E-97A5-AC6BFB4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0D42-2C56-4F88-8DD5-5119A575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6719-FA42-4903-A230-8F93ADE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39D0-A4B1-4862-8B44-35ACF450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DCA9-DD90-49C7-8A73-DCD63FC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6A5D-C067-4155-B0A3-7B5A765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B5B5-58D0-4B9C-B74B-8E1328A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3FEF-9EE4-4266-8F10-455F482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F24F-1AEE-4438-84D2-EC33EBF6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BB13-A73D-43E8-9E12-68E439A07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DBAF-F3B3-4982-BA4C-E1E47B97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532D-29F8-444D-AE2B-71B0001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0FED-FE3F-47EF-B1F6-551D815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B7D9-AF92-4327-AE69-E229B1EB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5144-8917-44A8-BD38-89E938D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4E30B-EE11-46C8-85FB-6F7B6884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2B1E9-5BA3-4D14-9E9D-45AFC657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9C50-F332-4CBB-9564-E78B82B0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7E83B-D507-4377-BB04-2B8E573E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249-A2A1-42ED-BF67-C4AB236A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942-4DAE-4502-B38A-1D4A4083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2275-9EE9-48EC-8240-2B69E4DA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6B5C8-2FB7-4915-A484-3F825A7D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1D4B-07B3-4E5C-A3F3-7999A94F9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AB17E-7CD8-4072-AB14-281A4EC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BCBF5-48F8-4292-BB75-94AA0C1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1A10-E3EB-458F-BFA5-6B9592E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7FA9-D630-424A-8E04-2B7FF64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69BED-2B70-4DF6-AC66-DBE7913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AD20-59D3-4A1B-A2B6-BA94A373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2C79E-8B85-49BF-8B52-7C1164A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6F7E-D67C-426D-9D2B-19DEB4F7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CC1FD-2DE9-4BE6-819A-2C9DD3A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F92F-6BE6-441B-BD7D-0F7AEB5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0664-40BB-4D13-8130-124428D8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17E9-2603-4505-A8B9-6DA7F9C1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BB68-1AD7-4C08-8785-BD9C48DC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BF6B-0A52-40C7-A69A-A96E8F47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2E92-669A-4478-AFA6-694EC9BD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4522-27DE-463A-8BBE-1A8F792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4650-6B0D-4B54-890C-10387DC1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22468-7231-4910-A596-3A9300CD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C914-3405-48F5-A1E4-9810D9F3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223-2B80-470A-B431-B6962513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4CF6-6AF1-4A02-8C47-F7782B52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9D6A-E315-482B-B8D5-5144C92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079A3-E2BC-4E49-818B-F0EF279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0D009-E830-4385-9920-C036A932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0F9-B88F-40EF-B212-ED415E069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A2A-D3B9-4D9F-AD5F-3BBC39C1630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3481-996E-4E8D-AC3B-95111A4E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09D9-A6FB-4C08-AAC9-CC267DD9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BBB0FE-98CD-44F4-A91B-78EFBBB58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63405"/>
              </p:ext>
            </p:extLst>
          </p:nvPr>
        </p:nvGraphicFramePr>
        <p:xfrm>
          <a:off x="331442" y="720043"/>
          <a:ext cx="4911576" cy="307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2A4CD0A-2590-47E8-9ED5-D333559129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964996"/>
              </p:ext>
            </p:extLst>
          </p:nvPr>
        </p:nvGraphicFramePr>
        <p:xfrm>
          <a:off x="331442" y="3510085"/>
          <a:ext cx="4788837" cy="293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6959D14F-45E5-4A70-AF68-4B36B9FBD4DD}"/>
              </a:ext>
            </a:extLst>
          </p:cNvPr>
          <p:cNvSpPr/>
          <p:nvPr/>
        </p:nvSpPr>
        <p:spPr>
          <a:xfrm>
            <a:off x="254697" y="6481826"/>
            <a:ext cx="97412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900" i="1" dirty="0">
                <a:latin typeface="Calibri"/>
              </a:rPr>
              <a:t>Fuente</a:t>
            </a:r>
            <a:r>
              <a:rPr lang="es-419" altLang="en-US" sz="900" dirty="0">
                <a:latin typeface="Calibri"/>
              </a:rPr>
              <a:t>: ISIS y reporte de países|  </a:t>
            </a:r>
            <a:r>
              <a:rPr lang="es-419" sz="900" dirty="0">
                <a:latin typeface="Calibri"/>
              </a:rPr>
              <a:t>*Datos hasta la semana epidemiológica 1, 2021.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174F5C-78BE-4110-8A12-E416FD03C506}"/>
              </a:ext>
            </a:extLst>
          </p:cNvPr>
          <p:cNvSpPr txBox="1"/>
          <p:nvPr/>
        </p:nvSpPr>
        <p:spPr>
          <a:xfrm>
            <a:off x="163571" y="43568"/>
            <a:ext cx="1177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Curva epidemiológica de casos sospechosos de SR y desempeño de indicadores de vigilancia: Subregiones Andina y Cono Sur, 2020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D48340E-4A0C-4873-8513-0360A4A076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246222"/>
              </p:ext>
            </p:extLst>
          </p:nvPr>
        </p:nvGraphicFramePr>
        <p:xfrm>
          <a:off x="5971089" y="638239"/>
          <a:ext cx="6087944" cy="300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CEA651-B989-4CA4-A8B0-A1533B039957}"/>
              </a:ext>
            </a:extLst>
          </p:cNvPr>
          <p:cNvSpPr txBox="1"/>
          <p:nvPr/>
        </p:nvSpPr>
        <p:spPr>
          <a:xfrm>
            <a:off x="5754840" y="4869123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err="1"/>
              <a:t>Porcentaje</a:t>
            </a:r>
            <a:endParaRPr lang="en-US" sz="1000" dirty="0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54A56F96-6E97-4AE3-9A1A-6FD80403A4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218834"/>
              </p:ext>
            </p:extLst>
          </p:nvPr>
        </p:nvGraphicFramePr>
        <p:xfrm>
          <a:off x="6093394" y="3909214"/>
          <a:ext cx="5843909" cy="269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9B9CD2B-09F5-4942-A7AF-7D9A02C0AD39}"/>
              </a:ext>
            </a:extLst>
          </p:cNvPr>
          <p:cNvSpPr txBox="1"/>
          <p:nvPr/>
        </p:nvSpPr>
        <p:spPr>
          <a:xfrm>
            <a:off x="5682777" y="1963780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err="1"/>
              <a:t>Porcentaje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44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07C91C-0B9F-4229-8442-F53572FB8F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E04060-DC1F-4538-8821-854E05118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48996-D414-40E1-8B4F-5ABF50FB3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14</cp:revision>
  <dcterms:created xsi:type="dcterms:W3CDTF">2021-01-13T20:24:29Z</dcterms:created>
  <dcterms:modified xsi:type="dcterms:W3CDTF">2021-01-15T23:35:37Z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