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2017</a:t>
            </a:r>
          </a:p>
        </c:rich>
      </c:tx>
      <c:layout>
        <c:manualLayout>
          <c:xMode val="edge"/>
          <c:yMode val="edge"/>
          <c:x val="0.45220625922078544"/>
          <c:y val="3.0209707703237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3Feb2021'!$J$1</c:f>
              <c:strCache>
                <c:ptCount val="1"/>
                <c:pt idx="0">
                  <c:v>2017%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3Feb2021'!$F$2:$F$24</c:f>
              <c:strCache>
                <c:ptCount val="8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CAR</c:v>
                </c:pt>
                <c:pt idx="4">
                  <c:v>COL</c:v>
                </c:pt>
                <c:pt idx="5">
                  <c:v>DOM</c:v>
                </c:pt>
                <c:pt idx="6">
                  <c:v>GTM</c:v>
                </c:pt>
                <c:pt idx="7">
                  <c:v>PER</c:v>
                </c:pt>
              </c:strCache>
              <c:extLst/>
            </c:strRef>
          </c:cat>
          <c:val>
            <c:numRef>
              <c:f>'src-Pending 3Feb2021'!$J$2:$J$24</c:f>
              <c:numCache>
                <c:formatCode>0.0</c:formatCode>
                <c:ptCount val="8"/>
                <c:pt idx="0">
                  <c:v>0.27932960893854747</c:v>
                </c:pt>
                <c:pt idx="1">
                  <c:v>1.6129032258064515</c:v>
                </c:pt>
                <c:pt idx="2">
                  <c:v>36</c:v>
                </c:pt>
                <c:pt idx="3">
                  <c:v>0.5714285714285714</c:v>
                </c:pt>
                <c:pt idx="4">
                  <c:v>1.098901098901099</c:v>
                </c:pt>
                <c:pt idx="5">
                  <c:v>6.4327485380116958</c:v>
                </c:pt>
                <c:pt idx="6">
                  <c:v>1.6759776536312849</c:v>
                </c:pt>
                <c:pt idx="7">
                  <c:v>0.60790273556231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CFF-4185-90FD-10A16F051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3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4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3Feb2021'!$O$1</c:f>
              <c:strCache>
                <c:ptCount val="1"/>
                <c:pt idx="0">
                  <c:v>2018%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3Feb2021'!$K$2:$K$24</c:f>
              <c:strCache>
                <c:ptCount val="9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DOM</c:v>
                </c:pt>
                <c:pt idx="4">
                  <c:v>ECU</c:v>
                </c:pt>
                <c:pt idx="5">
                  <c:v>GTM</c:v>
                </c:pt>
                <c:pt idx="6">
                  <c:v>HND</c:v>
                </c:pt>
                <c:pt idx="7">
                  <c:v>HTI</c:v>
                </c:pt>
                <c:pt idx="8">
                  <c:v>PER</c:v>
                </c:pt>
              </c:strCache>
              <c:extLst/>
            </c:strRef>
          </c:cat>
          <c:val>
            <c:numRef>
              <c:f>'src-Pending 3Feb2021'!$O$2:$O$24</c:f>
              <c:numCache>
                <c:formatCode>0.0</c:formatCode>
                <c:ptCount val="9"/>
                <c:pt idx="0">
                  <c:v>3.7360504609412906</c:v>
                </c:pt>
                <c:pt idx="1">
                  <c:v>1.1904761904761905</c:v>
                </c:pt>
                <c:pt idx="2">
                  <c:v>31.292059219380885</c:v>
                </c:pt>
                <c:pt idx="3">
                  <c:v>0</c:v>
                </c:pt>
                <c:pt idx="4">
                  <c:v>8.1395348837209305</c:v>
                </c:pt>
                <c:pt idx="5">
                  <c:v>0.19267822736030829</c:v>
                </c:pt>
                <c:pt idx="6">
                  <c:v>0</c:v>
                </c:pt>
                <c:pt idx="7">
                  <c:v>26.291079812206576</c:v>
                </c:pt>
                <c:pt idx="8">
                  <c:v>8.4175084175084167E-2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9B3-4557-B3D9-2E50563726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35"/>
          <c:min val="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9286219710987"/>
          <c:y val="0.17545781555963888"/>
          <c:w val="0.87101038505418782"/>
          <c:h val="0.6658295622038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'src-Pending 3Feb2021'!$T$1</c:f>
              <c:strCache>
                <c:ptCount val="1"/>
                <c:pt idx="0">
                  <c:v>2019%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3Feb2021'!$P$2:$P$24</c:f>
              <c:strCache>
                <c:ptCount val="14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DOM</c:v>
                </c:pt>
                <c:pt idx="6">
                  <c:v>ECU</c:v>
                </c:pt>
                <c:pt idx="7">
                  <c:v>HTI</c:v>
                </c:pt>
                <c:pt idx="8">
                  <c:v>MEX</c:v>
                </c:pt>
                <c:pt idx="9">
                  <c:v>PAN</c:v>
                </c:pt>
                <c:pt idx="10">
                  <c:v>PER</c:v>
                </c:pt>
                <c:pt idx="11">
                  <c:v>PRY</c:v>
                </c:pt>
                <c:pt idx="12">
                  <c:v>URY</c:v>
                </c:pt>
                <c:pt idx="13">
                  <c:v>VEN</c:v>
                </c:pt>
              </c:strCache>
              <c:extLst/>
            </c:strRef>
          </c:cat>
          <c:val>
            <c:numRef>
              <c:f>'src-Pending 3Feb2021'!$T$2:$T$24</c:f>
              <c:numCache>
                <c:formatCode>0.0</c:formatCode>
                <c:ptCount val="14"/>
                <c:pt idx="0">
                  <c:v>0.50167224080267558</c:v>
                </c:pt>
                <c:pt idx="1">
                  <c:v>0.5988023952095809</c:v>
                </c:pt>
                <c:pt idx="2">
                  <c:v>3.835928037576438</c:v>
                </c:pt>
                <c:pt idx="3">
                  <c:v>0.61804697156983934</c:v>
                </c:pt>
                <c:pt idx="4">
                  <c:v>2.7583088401537417</c:v>
                </c:pt>
                <c:pt idx="5">
                  <c:v>8.3333333333333321</c:v>
                </c:pt>
                <c:pt idx="6">
                  <c:v>1.1382113821138211</c:v>
                </c:pt>
                <c:pt idx="7">
                  <c:v>13.942307692307693</c:v>
                </c:pt>
                <c:pt idx="8">
                  <c:v>4.8412387299098389</c:v>
                </c:pt>
                <c:pt idx="9">
                  <c:v>1.4925373134328357</c:v>
                </c:pt>
                <c:pt idx="10">
                  <c:v>2.3381294964028778</c:v>
                </c:pt>
                <c:pt idx="11">
                  <c:v>1.5943877551020409</c:v>
                </c:pt>
                <c:pt idx="12">
                  <c:v>4.225352112676056</c:v>
                </c:pt>
                <c:pt idx="13">
                  <c:v>1.9982623805386619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62F-4729-A85C-5F584E975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15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2020</a:t>
            </a:r>
          </a:p>
        </c:rich>
      </c:tx>
      <c:layout>
        <c:manualLayout>
          <c:xMode val="edge"/>
          <c:yMode val="edge"/>
          <c:x val="0.44925421323209291"/>
          <c:y val="4.0279610270983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3Feb2021'!$Y$1</c:f>
              <c:strCache>
                <c:ptCount val="1"/>
                <c:pt idx="0">
                  <c:v>2020%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3Feb2021'!$U$2:$U$24</c:f>
              <c:strCache>
                <c:ptCount val="17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DOM</c:v>
                </c:pt>
                <c:pt idx="6">
                  <c:v>ECU</c:v>
                </c:pt>
                <c:pt idx="7">
                  <c:v>GTM</c:v>
                </c:pt>
                <c:pt idx="8">
                  <c:v>HND</c:v>
                </c:pt>
                <c:pt idx="9">
                  <c:v>HTI</c:v>
                </c:pt>
                <c:pt idx="10">
                  <c:v>MEX</c:v>
                </c:pt>
                <c:pt idx="11">
                  <c:v>NIC</c:v>
                </c:pt>
                <c:pt idx="12">
                  <c:v>PAN</c:v>
                </c:pt>
                <c:pt idx="13">
                  <c:v>PER</c:v>
                </c:pt>
                <c:pt idx="14">
                  <c:v>PRY</c:v>
                </c:pt>
                <c:pt idx="15">
                  <c:v>URY</c:v>
                </c:pt>
                <c:pt idx="16">
                  <c:v>VEN</c:v>
                </c:pt>
              </c:strCache>
              <c:extLst/>
            </c:strRef>
          </c:cat>
          <c:val>
            <c:numRef>
              <c:f>'src-Pending 3Feb2021'!$Y$2:$Y$24</c:f>
              <c:numCache>
                <c:formatCode>0.0</c:formatCode>
                <c:ptCount val="17"/>
                <c:pt idx="0">
                  <c:v>0.30674846625766872</c:v>
                </c:pt>
                <c:pt idx="1">
                  <c:v>2.7027027027027026</c:v>
                </c:pt>
                <c:pt idx="2">
                  <c:v>2.9357692749626567</c:v>
                </c:pt>
                <c:pt idx="3">
                  <c:v>12.244897959183673</c:v>
                </c:pt>
                <c:pt idx="4">
                  <c:v>24.196018376722815</c:v>
                </c:pt>
                <c:pt idx="5">
                  <c:v>17.021276595744681</c:v>
                </c:pt>
                <c:pt idx="6">
                  <c:v>18.382352941176471</c:v>
                </c:pt>
                <c:pt idx="7">
                  <c:v>7.2463768115942031</c:v>
                </c:pt>
                <c:pt idx="8">
                  <c:v>0.84745762711864403</c:v>
                </c:pt>
                <c:pt idx="9">
                  <c:v>19.718309859154928</c:v>
                </c:pt>
                <c:pt idx="10">
                  <c:v>6.1102236421725244</c:v>
                </c:pt>
                <c:pt idx="11">
                  <c:v>4</c:v>
                </c:pt>
                <c:pt idx="12">
                  <c:v>3.5714285714285712</c:v>
                </c:pt>
                <c:pt idx="13">
                  <c:v>1.3513513513513513</c:v>
                </c:pt>
                <c:pt idx="14">
                  <c:v>5.2356020942408374</c:v>
                </c:pt>
                <c:pt idx="15">
                  <c:v>11.111111111111111</c:v>
                </c:pt>
                <c:pt idx="16">
                  <c:v>1.3888888888888888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C61-4FAC-9BBA-B1BFCE169C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25"/>
          <c:min val="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6A05CBB-71AB-47D1-A6EC-3BC061B38C06}"/>
              </a:ext>
            </a:extLst>
          </p:cNvPr>
          <p:cNvSpPr txBox="1"/>
          <p:nvPr/>
        </p:nvSpPr>
        <p:spPr>
          <a:xfrm>
            <a:off x="551432" y="55841"/>
            <a:ext cx="98732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Proportion of measles-rubella pending final classification</a:t>
            </a:r>
          </a:p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Latin America and the Caribbean, 2017-2020*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285978-0577-48F2-8BF0-1BDFDABF88A6}"/>
              </a:ext>
            </a:extLst>
          </p:cNvPr>
          <p:cNvSpPr/>
          <p:nvPr/>
        </p:nvSpPr>
        <p:spPr>
          <a:xfrm>
            <a:off x="163571" y="6511808"/>
            <a:ext cx="97412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000" i="1" dirty="0">
                <a:latin typeface="Calibri"/>
              </a:rPr>
              <a:t>Source</a:t>
            </a:r>
            <a:r>
              <a:rPr lang="en-US" altLang="en-US" sz="1000" dirty="0">
                <a:latin typeface="Calibri"/>
              </a:rPr>
              <a:t>: ISIS and country reports |  </a:t>
            </a:r>
            <a:r>
              <a:rPr lang="en-US" sz="1000" dirty="0">
                <a:latin typeface="Calibri"/>
              </a:rPr>
              <a:t>*Data as of epidemiological week 4, 2021.</a:t>
            </a:r>
            <a:endParaRPr lang="es-ES" sz="1000" dirty="0">
              <a:latin typeface="Calibri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2F96CBB-F9C9-4DA0-97CF-D9E24C5E89AF}"/>
              </a:ext>
            </a:extLst>
          </p:cNvPr>
          <p:cNvSpPr txBox="1"/>
          <p:nvPr/>
        </p:nvSpPr>
        <p:spPr>
          <a:xfrm>
            <a:off x="3912148" y="1691330"/>
            <a:ext cx="670560" cy="2699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N=937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85F7C16-07C5-4F98-B469-100B350FF44E}"/>
              </a:ext>
            </a:extLst>
          </p:cNvPr>
          <p:cNvSpPr txBox="1"/>
          <p:nvPr/>
        </p:nvSpPr>
        <p:spPr>
          <a:xfrm>
            <a:off x="3912148" y="4273777"/>
            <a:ext cx="670560" cy="269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N=695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824B4BB7-1825-4061-B703-EF3D019E3B59}"/>
              </a:ext>
            </a:extLst>
          </p:cNvPr>
          <p:cNvSpPr txBox="1"/>
          <p:nvPr/>
        </p:nvSpPr>
        <p:spPr>
          <a:xfrm>
            <a:off x="10483947" y="4663027"/>
            <a:ext cx="670560" cy="2699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N=73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539D2DE5-ACE4-4E3C-9D3B-190C69FFF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435089"/>
              </p:ext>
            </p:extLst>
          </p:nvPr>
        </p:nvGraphicFramePr>
        <p:xfrm>
          <a:off x="7225459" y="3892804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24D12D1D-130C-4892-9672-47F34367C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249726"/>
              </p:ext>
            </p:extLst>
          </p:nvPr>
        </p:nvGraphicFramePr>
        <p:xfrm>
          <a:off x="784529" y="3905486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AFBA861B-1E50-42D2-A4AD-99F7194BA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925906"/>
              </p:ext>
            </p:extLst>
          </p:nvPr>
        </p:nvGraphicFramePr>
        <p:xfrm>
          <a:off x="6877773" y="1308949"/>
          <a:ext cx="4494654" cy="254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450657-91BF-4063-A3F1-C90C1FCCEA19}"/>
              </a:ext>
            </a:extLst>
          </p:cNvPr>
          <p:cNvSpPr txBox="1"/>
          <p:nvPr/>
        </p:nvSpPr>
        <p:spPr>
          <a:xfrm rot="16200000">
            <a:off x="77029" y="2426104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C5B9458-DD69-4E9F-9226-E6B3B0BB8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827388"/>
              </p:ext>
            </p:extLst>
          </p:nvPr>
        </p:nvGraphicFramePr>
        <p:xfrm>
          <a:off x="700553" y="1336869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1">
            <a:extLst>
              <a:ext uri="{FF2B5EF4-FFF2-40B4-BE49-F238E27FC236}">
                <a16:creationId xmlns:a16="http://schemas.microsoft.com/office/drawing/2014/main" id="{83DAEF4C-DDCF-4F8F-B252-1BC2D4F843E3}"/>
              </a:ext>
            </a:extLst>
          </p:cNvPr>
          <p:cNvSpPr txBox="1"/>
          <p:nvPr/>
        </p:nvSpPr>
        <p:spPr>
          <a:xfrm>
            <a:off x="10483947" y="1691330"/>
            <a:ext cx="670560" cy="269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N=3,101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755645-D396-437B-BEDA-378E8BC9F4B2}"/>
              </a:ext>
            </a:extLst>
          </p:cNvPr>
          <p:cNvSpPr txBox="1"/>
          <p:nvPr/>
        </p:nvSpPr>
        <p:spPr>
          <a:xfrm rot="16200000">
            <a:off x="77029" y="4906598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F3EDF6-BD57-46D2-9AC3-95156EDF8730}"/>
              </a:ext>
            </a:extLst>
          </p:cNvPr>
          <p:cNvSpPr txBox="1"/>
          <p:nvPr/>
        </p:nvSpPr>
        <p:spPr>
          <a:xfrm rot="16200000">
            <a:off x="6518786" y="4906598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427633-2037-482F-B98E-D52AD9BA78A8}"/>
              </a:ext>
            </a:extLst>
          </p:cNvPr>
          <p:cNvSpPr txBox="1"/>
          <p:nvPr/>
        </p:nvSpPr>
        <p:spPr>
          <a:xfrm rot="16200000">
            <a:off x="6467986" y="2342301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</p:spTree>
    <p:extLst>
      <p:ext uri="{BB962C8B-B14F-4D97-AF65-F5344CB8AC3E}">
        <p14:creationId xmlns:p14="http://schemas.microsoft.com/office/powerpoint/2010/main" val="237283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8A631-0E70-4882-A315-92A2DC866B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AA5752-F12F-4637-A528-10FA9BD73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27A86-15DF-48FC-854A-665C08EA9B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17</cp:revision>
  <dcterms:created xsi:type="dcterms:W3CDTF">2021-01-12T23:20:27Z</dcterms:created>
  <dcterms:modified xsi:type="dcterms:W3CDTF">2021-02-08T14:56:32Z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