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6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2017</a:t>
            </a:r>
          </a:p>
        </c:rich>
      </c:tx>
      <c:layout>
        <c:manualLayout>
          <c:xMode val="edge"/>
          <c:yMode val="edge"/>
          <c:x val="0.45220625922078544"/>
          <c:y val="3.02097077032375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'src-Pending 3Feb2021'!$J$1</c:f>
              <c:strCache>
                <c:ptCount val="1"/>
                <c:pt idx="0">
                  <c:v>2017%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'src-Pending 3Feb2021'!$F$2:$F$24</c:f>
              <c:strCache>
                <c:ptCount val="8"/>
                <c:pt idx="0">
                  <c:v>ARG</c:v>
                </c:pt>
                <c:pt idx="1">
                  <c:v>BOL</c:v>
                </c:pt>
                <c:pt idx="2">
                  <c:v>BRA</c:v>
                </c:pt>
                <c:pt idx="3">
                  <c:v>CAR</c:v>
                </c:pt>
                <c:pt idx="4">
                  <c:v>COL</c:v>
                </c:pt>
                <c:pt idx="5">
                  <c:v>DOM</c:v>
                </c:pt>
                <c:pt idx="6">
                  <c:v>GTM</c:v>
                </c:pt>
                <c:pt idx="7">
                  <c:v>PER</c:v>
                </c:pt>
              </c:strCache>
              <c:extLst/>
            </c:strRef>
          </c:cat>
          <c:val>
            <c:numRef>
              <c:f>'src-Pending 3Feb2021'!$J$2:$J$24</c:f>
              <c:numCache>
                <c:formatCode>0.0</c:formatCode>
                <c:ptCount val="8"/>
                <c:pt idx="0">
                  <c:v>0.27932960893854747</c:v>
                </c:pt>
                <c:pt idx="1">
                  <c:v>1.6129032258064515</c:v>
                </c:pt>
                <c:pt idx="2">
                  <c:v>36</c:v>
                </c:pt>
                <c:pt idx="3">
                  <c:v>0.5714285714285714</c:v>
                </c:pt>
                <c:pt idx="4">
                  <c:v>1.098901098901099</c:v>
                </c:pt>
                <c:pt idx="5">
                  <c:v>6.4327485380116958</c:v>
                </c:pt>
                <c:pt idx="6">
                  <c:v>1.6759776536312849</c:v>
                </c:pt>
                <c:pt idx="7">
                  <c:v>0.60790273556231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9CFF-4185-90FD-10A16F0510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3"/>
        <c:overlap val="-27"/>
        <c:axId val="221682527"/>
        <c:axId val="221669631"/>
      </c:barChart>
      <c:catAx>
        <c:axId val="221682527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317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1669631"/>
        <c:crosses val="autoZero"/>
        <c:auto val="1"/>
        <c:lblAlgn val="ctr"/>
        <c:lblOffset val="100"/>
        <c:tickLblSkip val="1"/>
        <c:noMultiLvlLbl val="0"/>
      </c:catAx>
      <c:valAx>
        <c:axId val="221669631"/>
        <c:scaling>
          <c:orientation val="minMax"/>
          <c:max val="40"/>
        </c:scaling>
        <c:delete val="0"/>
        <c:axPos val="l"/>
        <c:numFmt formatCode="0" sourceLinked="0"/>
        <c:majorTickMark val="in"/>
        <c:minorTickMark val="none"/>
        <c:tickLblPos val="nextTo"/>
        <c:spPr>
          <a:noFill/>
          <a:ln w="3175"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1682527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2018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'src-Pending 3Feb2021'!$O$1</c:f>
              <c:strCache>
                <c:ptCount val="1"/>
                <c:pt idx="0">
                  <c:v>2018%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'src-Pending 3Feb2021'!$K$2:$K$24</c:f>
              <c:strCache>
                <c:ptCount val="9"/>
                <c:pt idx="0">
                  <c:v>ARG</c:v>
                </c:pt>
                <c:pt idx="1">
                  <c:v>BOL</c:v>
                </c:pt>
                <c:pt idx="2">
                  <c:v>BRA</c:v>
                </c:pt>
                <c:pt idx="3">
                  <c:v>DOM</c:v>
                </c:pt>
                <c:pt idx="4">
                  <c:v>ECU</c:v>
                </c:pt>
                <c:pt idx="5">
                  <c:v>GTM</c:v>
                </c:pt>
                <c:pt idx="6">
                  <c:v>HND</c:v>
                </c:pt>
                <c:pt idx="7">
                  <c:v>HTI</c:v>
                </c:pt>
                <c:pt idx="8">
                  <c:v>PER</c:v>
                </c:pt>
              </c:strCache>
              <c:extLst/>
            </c:strRef>
          </c:cat>
          <c:val>
            <c:numRef>
              <c:f>'src-Pending 3Feb2021'!$O$2:$O$24</c:f>
              <c:numCache>
                <c:formatCode>0.0</c:formatCode>
                <c:ptCount val="9"/>
                <c:pt idx="0">
                  <c:v>3.7360504609412906</c:v>
                </c:pt>
                <c:pt idx="1">
                  <c:v>1.1904761904761905</c:v>
                </c:pt>
                <c:pt idx="2">
                  <c:v>31.292059219380885</c:v>
                </c:pt>
                <c:pt idx="3">
                  <c:v>0</c:v>
                </c:pt>
                <c:pt idx="4">
                  <c:v>8.1395348837209305</c:v>
                </c:pt>
                <c:pt idx="5">
                  <c:v>0.19267822736030829</c:v>
                </c:pt>
                <c:pt idx="6">
                  <c:v>0</c:v>
                </c:pt>
                <c:pt idx="7">
                  <c:v>26.291079812206576</c:v>
                </c:pt>
                <c:pt idx="8">
                  <c:v>8.4175084175084167E-2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29B3-4557-B3D9-2E50563726C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1682527"/>
        <c:axId val="221669631"/>
      </c:barChart>
      <c:catAx>
        <c:axId val="221682527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317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1669631"/>
        <c:crosses val="autoZero"/>
        <c:auto val="1"/>
        <c:lblAlgn val="ctr"/>
        <c:lblOffset val="100"/>
        <c:tickLblSkip val="1"/>
        <c:noMultiLvlLbl val="0"/>
      </c:catAx>
      <c:valAx>
        <c:axId val="221669631"/>
        <c:scaling>
          <c:orientation val="minMax"/>
          <c:max val="35"/>
          <c:min val="0"/>
        </c:scaling>
        <c:delete val="0"/>
        <c:axPos val="l"/>
        <c:numFmt formatCode="0" sourceLinked="0"/>
        <c:majorTickMark val="in"/>
        <c:minorTickMark val="none"/>
        <c:tickLblPos val="nextTo"/>
        <c:spPr>
          <a:noFill/>
          <a:ln w="3175"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1682527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2019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639286219710987"/>
          <c:y val="0.17545781555963888"/>
          <c:w val="0.87101038505418782"/>
          <c:h val="0.665829562203802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'src-Pending 3Feb2021'!$T$1</c:f>
              <c:strCache>
                <c:ptCount val="1"/>
                <c:pt idx="0">
                  <c:v>2019%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'src-Pending 3Feb2021'!$P$2:$P$24</c:f>
              <c:strCache>
                <c:ptCount val="14"/>
                <c:pt idx="0">
                  <c:v>ARG</c:v>
                </c:pt>
                <c:pt idx="1">
                  <c:v>BOL</c:v>
                </c:pt>
                <c:pt idx="2">
                  <c:v>BRA</c:v>
                </c:pt>
                <c:pt idx="3">
                  <c:v>CHL</c:v>
                </c:pt>
                <c:pt idx="4">
                  <c:v>COL</c:v>
                </c:pt>
                <c:pt idx="5">
                  <c:v>DOM</c:v>
                </c:pt>
                <c:pt idx="6">
                  <c:v>ECU</c:v>
                </c:pt>
                <c:pt idx="7">
                  <c:v>HTI</c:v>
                </c:pt>
                <c:pt idx="8">
                  <c:v>MEX</c:v>
                </c:pt>
                <c:pt idx="9">
                  <c:v>PAN</c:v>
                </c:pt>
                <c:pt idx="10">
                  <c:v>PER</c:v>
                </c:pt>
                <c:pt idx="11">
                  <c:v>PRY</c:v>
                </c:pt>
                <c:pt idx="12">
                  <c:v>URY</c:v>
                </c:pt>
                <c:pt idx="13">
                  <c:v>VEN</c:v>
                </c:pt>
              </c:strCache>
              <c:extLst/>
            </c:strRef>
          </c:cat>
          <c:val>
            <c:numRef>
              <c:f>'src-Pending 3Feb2021'!$T$2:$T$24</c:f>
              <c:numCache>
                <c:formatCode>0.0</c:formatCode>
                <c:ptCount val="14"/>
                <c:pt idx="0">
                  <c:v>0.50167224080267558</c:v>
                </c:pt>
                <c:pt idx="1">
                  <c:v>0.5988023952095809</c:v>
                </c:pt>
                <c:pt idx="2">
                  <c:v>3.835928037576438</c:v>
                </c:pt>
                <c:pt idx="3">
                  <c:v>0.61804697156983934</c:v>
                </c:pt>
                <c:pt idx="4">
                  <c:v>2.7583088401537417</c:v>
                </c:pt>
                <c:pt idx="5">
                  <c:v>8.3333333333333321</c:v>
                </c:pt>
                <c:pt idx="6">
                  <c:v>1.1382113821138211</c:v>
                </c:pt>
                <c:pt idx="7">
                  <c:v>13.942307692307693</c:v>
                </c:pt>
                <c:pt idx="8">
                  <c:v>4.8412387299098389</c:v>
                </c:pt>
                <c:pt idx="9">
                  <c:v>1.4925373134328357</c:v>
                </c:pt>
                <c:pt idx="10">
                  <c:v>2.3381294964028778</c:v>
                </c:pt>
                <c:pt idx="11">
                  <c:v>1.5943877551020409</c:v>
                </c:pt>
                <c:pt idx="12">
                  <c:v>4.225352112676056</c:v>
                </c:pt>
                <c:pt idx="13">
                  <c:v>1.9982623805386619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762F-4729-A85C-5F584E9756A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1682527"/>
        <c:axId val="221669631"/>
      </c:barChart>
      <c:catAx>
        <c:axId val="221682527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1669631"/>
        <c:crosses val="autoZero"/>
        <c:auto val="1"/>
        <c:lblAlgn val="ctr"/>
        <c:lblOffset val="100"/>
        <c:tickLblSkip val="1"/>
        <c:noMultiLvlLbl val="0"/>
      </c:catAx>
      <c:valAx>
        <c:axId val="221669631"/>
        <c:scaling>
          <c:orientation val="minMax"/>
          <c:max val="15"/>
        </c:scaling>
        <c:delete val="0"/>
        <c:axPos val="l"/>
        <c:numFmt formatCode="0" sourceLinked="0"/>
        <c:majorTickMark val="in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1682527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2020</a:t>
            </a:r>
          </a:p>
        </c:rich>
      </c:tx>
      <c:layout>
        <c:manualLayout>
          <c:xMode val="edge"/>
          <c:yMode val="edge"/>
          <c:x val="0.44925421323209291"/>
          <c:y val="4.02796102709834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'src-Pending 3Feb2021'!$Y$1</c:f>
              <c:strCache>
                <c:ptCount val="1"/>
                <c:pt idx="0">
                  <c:v>2020%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'src-Pending 3Feb2021'!$U$2:$U$24</c:f>
              <c:strCache>
                <c:ptCount val="17"/>
                <c:pt idx="0">
                  <c:v>ARG</c:v>
                </c:pt>
                <c:pt idx="1">
                  <c:v>BOL</c:v>
                </c:pt>
                <c:pt idx="2">
                  <c:v>BRA</c:v>
                </c:pt>
                <c:pt idx="3">
                  <c:v>CHL</c:v>
                </c:pt>
                <c:pt idx="4">
                  <c:v>COL</c:v>
                </c:pt>
                <c:pt idx="5">
                  <c:v>DOM</c:v>
                </c:pt>
                <c:pt idx="6">
                  <c:v>ECU</c:v>
                </c:pt>
                <c:pt idx="7">
                  <c:v>GTM</c:v>
                </c:pt>
                <c:pt idx="8">
                  <c:v>HND</c:v>
                </c:pt>
                <c:pt idx="9">
                  <c:v>HTI</c:v>
                </c:pt>
                <c:pt idx="10">
                  <c:v>MEX</c:v>
                </c:pt>
                <c:pt idx="11">
                  <c:v>NIC</c:v>
                </c:pt>
                <c:pt idx="12">
                  <c:v>PAN</c:v>
                </c:pt>
                <c:pt idx="13">
                  <c:v>PER</c:v>
                </c:pt>
                <c:pt idx="14">
                  <c:v>PRY</c:v>
                </c:pt>
                <c:pt idx="15">
                  <c:v>URY</c:v>
                </c:pt>
                <c:pt idx="16">
                  <c:v>VEN</c:v>
                </c:pt>
              </c:strCache>
              <c:extLst/>
            </c:strRef>
          </c:cat>
          <c:val>
            <c:numRef>
              <c:f>'src-Pending 3Feb2021'!$Y$2:$Y$24</c:f>
              <c:numCache>
                <c:formatCode>0.0</c:formatCode>
                <c:ptCount val="17"/>
                <c:pt idx="0">
                  <c:v>0.30674846625766872</c:v>
                </c:pt>
                <c:pt idx="1">
                  <c:v>2.7027027027027026</c:v>
                </c:pt>
                <c:pt idx="2">
                  <c:v>2.9357692749626567</c:v>
                </c:pt>
                <c:pt idx="3">
                  <c:v>12.244897959183673</c:v>
                </c:pt>
                <c:pt idx="4">
                  <c:v>24.196018376722815</c:v>
                </c:pt>
                <c:pt idx="5">
                  <c:v>17.021276595744681</c:v>
                </c:pt>
                <c:pt idx="6">
                  <c:v>18.382352941176471</c:v>
                </c:pt>
                <c:pt idx="7">
                  <c:v>7.2463768115942031</c:v>
                </c:pt>
                <c:pt idx="8">
                  <c:v>0.84745762711864403</c:v>
                </c:pt>
                <c:pt idx="9">
                  <c:v>19.718309859154928</c:v>
                </c:pt>
                <c:pt idx="10">
                  <c:v>6.1102236421725244</c:v>
                </c:pt>
                <c:pt idx="11">
                  <c:v>4</c:v>
                </c:pt>
                <c:pt idx="12">
                  <c:v>3.5714285714285712</c:v>
                </c:pt>
                <c:pt idx="13">
                  <c:v>1.3513513513513513</c:v>
                </c:pt>
                <c:pt idx="14">
                  <c:v>5.2356020942408374</c:v>
                </c:pt>
                <c:pt idx="15">
                  <c:v>11.111111111111111</c:v>
                </c:pt>
                <c:pt idx="16">
                  <c:v>1.3888888888888888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6C61-4FAC-9BBA-B1BFCE169C5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1682527"/>
        <c:axId val="221669631"/>
      </c:barChart>
      <c:catAx>
        <c:axId val="221682527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1669631"/>
        <c:crosses val="autoZero"/>
        <c:auto val="1"/>
        <c:lblAlgn val="ctr"/>
        <c:lblOffset val="100"/>
        <c:tickLblSkip val="1"/>
        <c:noMultiLvlLbl val="0"/>
      </c:catAx>
      <c:valAx>
        <c:axId val="221669631"/>
        <c:scaling>
          <c:orientation val="minMax"/>
          <c:max val="25"/>
          <c:min val="0"/>
        </c:scaling>
        <c:delete val="0"/>
        <c:axPos val="l"/>
        <c:numFmt formatCode="0" sourceLinked="0"/>
        <c:majorTickMark val="in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1682527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E7067-AB63-435D-8359-219A27374E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F10F7B-04DB-4DA8-A40D-57094A8A9D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C04424-3EA2-45B0-BE87-55E5EEF7E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5B4BE-8FB9-4A58-8C39-6E772976C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2CD27-85BF-4E57-A9C8-505F5063F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394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E8C8F-E709-40C7-8DA2-44D58BBD6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ED5B3C-CCC3-426C-8D58-C97484E7D5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263A9-BC38-4605-81E8-F7D340078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D1D4FB-44C2-4257-8F8C-F5590AEF2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5ACF1-DE52-46D3-BE83-84F00F6A4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74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70F0D8-F923-469F-831F-2EE65370B4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8842AC-692F-43F3-B46B-963EED49E9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6FFB2-C2B2-4D4E-97A5-AC6BFB443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E0D42-2C56-4F88-8DD5-5119A5755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316719-FA42-4903-A230-8F93ADEFC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515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539D0-A4B1-4862-8B44-35ACF4500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4DCA9-DD90-49C7-8A73-DCD63FC88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E6A5D-C067-4155-B0A3-7B5A765FA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3B5B5-58D0-4B9C-B74B-8E1328A14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A3FEF-9EE4-4266-8F10-455F482DE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3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7F24F-1AEE-4438-84D2-EC33EBF6E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B9BB13-A73D-43E8-9E12-68E439A079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2DBAF-F3B3-4982-BA4C-E1E47B97A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7532D-29F8-444D-AE2B-71B00019F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80FED-FE3F-47EF-B1F6-551D815E1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346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CB7D9-AF92-4327-AE69-E229B1EBF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25144-8917-44A8-BD38-89E938DF26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14E30B-EE11-46C8-85FB-6F7B6884F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22B1E9-5BA3-4D14-9E9D-45AFC6576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289C50-F332-4CBB-9564-E78B82B01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D7E83B-D507-4377-BB04-2B8E573E1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670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A9249-A2A1-42ED-BF67-C4AB236AC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4A1942-4DAE-4502-B38A-1D4A4083C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202275-9EE9-48EC-8240-2B69E4DA01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46B5C8-2FB7-4915-A484-3F825A7D8B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3C1D4B-07B3-4E5C-A3F3-7999A94F9C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9AB17E-7CD8-4072-AB14-281A4EC6E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0BCBF5-48F8-4292-BB75-94AA0C19A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FA1A10-E3EB-458F-BFA5-6B9592EB0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30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97FA9-D630-424A-8E04-2B7FF64B2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769BED-2B70-4DF6-AC66-DBE791356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56AD20-59D3-4A1B-A2B6-BA94A373B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A2C79E-8B85-49BF-8B52-7C1164A60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90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186F7E-D67C-426D-9D2B-19DEB4F7A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8CC1FD-2DE9-4BE6-819A-2C9DD3A9E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8F92F-6BE6-441B-BD7D-0F7AEB505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291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60664-40BB-4D13-8130-124428D88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917E9-2603-4505-A8B9-6DA7F9C13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1ABB68-1AD7-4C08-8785-BD9C48DC5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C9BF6B-0A52-40C7-A69A-A96E8F47D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402E92-669A-4478-AFA6-694EC9BD8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B44522-27DE-463A-8BBE-1A8F792F1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36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14650-6B0D-4B54-890C-10387DC16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422468-7231-4910-A596-3A9300CDE3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1BC914-3405-48F5-A1E4-9810D9F3FB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74A223-2B80-470A-B431-B69625138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A2A-D3B9-4D9F-AD5F-3BBC39C1630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2E4CF6-6AF1-4A02-8C47-F7782B523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689D6A-E315-482B-B8D5-5144C92C5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059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0079A3-E2BC-4E49-818B-F0EF279F6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20D009-E830-4385-9920-C036A9329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C80F9-B88F-40EF-B212-ED415E0690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E6A2A-D3B9-4D9F-AD5F-3BBC39C1630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6C3481-996E-4E8D-AC3B-95111A4E86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4709D9-A6FB-4C08-AAC9-CC267DD9E7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817B9-53B5-4732-A560-925060742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01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">
            <a:extLst>
              <a:ext uri="{FF2B5EF4-FFF2-40B4-BE49-F238E27FC236}">
                <a16:creationId xmlns:a16="http://schemas.microsoft.com/office/drawing/2014/main" id="{72F96CBB-F9C9-4DA0-97CF-D9E24C5E89AF}"/>
              </a:ext>
            </a:extLst>
          </p:cNvPr>
          <p:cNvSpPr txBox="1"/>
          <p:nvPr/>
        </p:nvSpPr>
        <p:spPr>
          <a:xfrm>
            <a:off x="3912148" y="1691330"/>
            <a:ext cx="670560" cy="2699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N=937</a:t>
            </a:r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A85F7C16-07C5-4F98-B469-100B350FF44E}"/>
              </a:ext>
            </a:extLst>
          </p:cNvPr>
          <p:cNvSpPr txBox="1"/>
          <p:nvPr/>
        </p:nvSpPr>
        <p:spPr>
          <a:xfrm>
            <a:off x="3912148" y="4273777"/>
            <a:ext cx="670560" cy="2699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N=695</a:t>
            </a:r>
          </a:p>
        </p:txBody>
      </p:sp>
      <p:sp>
        <p:nvSpPr>
          <p:cNvPr id="21" name="TextBox 1">
            <a:extLst>
              <a:ext uri="{FF2B5EF4-FFF2-40B4-BE49-F238E27FC236}">
                <a16:creationId xmlns:a16="http://schemas.microsoft.com/office/drawing/2014/main" id="{824B4BB7-1825-4061-B703-EF3D019E3B59}"/>
              </a:ext>
            </a:extLst>
          </p:cNvPr>
          <p:cNvSpPr txBox="1"/>
          <p:nvPr/>
        </p:nvSpPr>
        <p:spPr>
          <a:xfrm>
            <a:off x="10483947" y="4663027"/>
            <a:ext cx="670560" cy="2699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N=73</a:t>
            </a:r>
          </a:p>
        </p:txBody>
      </p:sp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539D2DE5-ACE4-4E3C-9D3B-190C69FFF6A3}"/>
              </a:ext>
            </a:extLst>
          </p:cNvPr>
          <p:cNvGraphicFramePr>
            <a:graphicFrameLocks/>
          </p:cNvGraphicFramePr>
          <p:nvPr/>
        </p:nvGraphicFramePr>
        <p:xfrm>
          <a:off x="7225459" y="3892804"/>
          <a:ext cx="4302101" cy="252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4" name="Chart 23">
            <a:extLst>
              <a:ext uri="{FF2B5EF4-FFF2-40B4-BE49-F238E27FC236}">
                <a16:creationId xmlns:a16="http://schemas.microsoft.com/office/drawing/2014/main" id="{24D12D1D-130C-4892-9672-47F34367CE11}"/>
              </a:ext>
            </a:extLst>
          </p:cNvPr>
          <p:cNvGraphicFramePr>
            <a:graphicFrameLocks/>
          </p:cNvGraphicFramePr>
          <p:nvPr/>
        </p:nvGraphicFramePr>
        <p:xfrm>
          <a:off x="784529" y="3905486"/>
          <a:ext cx="4302101" cy="252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5" name="Chart 24">
            <a:extLst>
              <a:ext uri="{FF2B5EF4-FFF2-40B4-BE49-F238E27FC236}">
                <a16:creationId xmlns:a16="http://schemas.microsoft.com/office/drawing/2014/main" id="{AFBA861B-1E50-42D2-A4AD-99F7194BA07A}"/>
              </a:ext>
            </a:extLst>
          </p:cNvPr>
          <p:cNvGraphicFramePr>
            <a:graphicFrameLocks/>
          </p:cNvGraphicFramePr>
          <p:nvPr/>
        </p:nvGraphicFramePr>
        <p:xfrm>
          <a:off x="6877773" y="1308949"/>
          <a:ext cx="4494654" cy="2543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7450657-91BF-4063-A3F1-C90C1FCCEA19}"/>
              </a:ext>
            </a:extLst>
          </p:cNvPr>
          <p:cNvSpPr txBox="1"/>
          <p:nvPr/>
        </p:nvSpPr>
        <p:spPr>
          <a:xfrm>
            <a:off x="551432" y="1493818"/>
            <a:ext cx="7179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/>
              <a:t>Proporción</a:t>
            </a:r>
            <a:endParaRPr lang="en-US" sz="9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BCC67B9-2612-4238-B6C0-6B7F7EEC5D6E}"/>
              </a:ext>
            </a:extLst>
          </p:cNvPr>
          <p:cNvSpPr txBox="1"/>
          <p:nvPr/>
        </p:nvSpPr>
        <p:spPr>
          <a:xfrm>
            <a:off x="6937288" y="1349314"/>
            <a:ext cx="7179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/>
              <a:t>Proporción</a:t>
            </a:r>
            <a:endParaRPr lang="en-US" sz="900" dirty="0"/>
          </a:p>
        </p:txBody>
      </p:sp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8C5B9458-DD69-4E9F-9226-E6B3B0BB8FA8}"/>
              </a:ext>
            </a:extLst>
          </p:cNvPr>
          <p:cNvGraphicFramePr>
            <a:graphicFrameLocks/>
          </p:cNvGraphicFramePr>
          <p:nvPr/>
        </p:nvGraphicFramePr>
        <p:xfrm>
          <a:off x="700553" y="1336869"/>
          <a:ext cx="4302101" cy="252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8" name="TextBox 1">
            <a:extLst>
              <a:ext uri="{FF2B5EF4-FFF2-40B4-BE49-F238E27FC236}">
                <a16:creationId xmlns:a16="http://schemas.microsoft.com/office/drawing/2014/main" id="{83DAEF4C-DDCF-4F8F-B252-1BC2D4F843E3}"/>
              </a:ext>
            </a:extLst>
          </p:cNvPr>
          <p:cNvSpPr txBox="1"/>
          <p:nvPr/>
        </p:nvSpPr>
        <p:spPr>
          <a:xfrm>
            <a:off x="10483947" y="1691330"/>
            <a:ext cx="670560" cy="26996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N=3,101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52B1509-FE15-4BA2-BC46-2FC65A4A3206}"/>
              </a:ext>
            </a:extLst>
          </p:cNvPr>
          <p:cNvSpPr txBox="1"/>
          <p:nvPr/>
        </p:nvSpPr>
        <p:spPr>
          <a:xfrm>
            <a:off x="551432" y="55841"/>
            <a:ext cx="114377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2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Proporción de casos de sarampión </a:t>
            </a:r>
            <a:r>
              <a:rPr lang="es-419" sz="2400" b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y rubeola </a:t>
            </a:r>
            <a:r>
              <a:rPr lang="es-419" sz="2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pendientes de clasificación final</a:t>
            </a:r>
          </a:p>
          <a:p>
            <a:r>
              <a:rPr lang="es-419" sz="2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América Latina y el Caribe, 2017-2020*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51853EA-F13C-45D6-8B42-4066AAFA78DB}"/>
              </a:ext>
            </a:extLst>
          </p:cNvPr>
          <p:cNvSpPr/>
          <p:nvPr/>
        </p:nvSpPr>
        <p:spPr>
          <a:xfrm>
            <a:off x="163571" y="6511808"/>
            <a:ext cx="974126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419" altLang="en-US" sz="1000" i="1" dirty="0">
                <a:latin typeface="Calibri"/>
              </a:rPr>
              <a:t>Fuente</a:t>
            </a:r>
            <a:r>
              <a:rPr lang="es-419" altLang="en-US" sz="1000" dirty="0">
                <a:latin typeface="Calibri"/>
              </a:rPr>
              <a:t>: ISIS e informe de los países |  </a:t>
            </a:r>
            <a:r>
              <a:rPr lang="es-419" sz="1000" dirty="0">
                <a:latin typeface="Calibri"/>
              </a:rPr>
              <a:t>*Datos hasta semana epidemiológica 4, 2021.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7BC163D-F56D-4B16-9AA5-5E4D141D87B5}"/>
              </a:ext>
            </a:extLst>
          </p:cNvPr>
          <p:cNvSpPr txBox="1"/>
          <p:nvPr/>
        </p:nvSpPr>
        <p:spPr>
          <a:xfrm>
            <a:off x="574545" y="3988601"/>
            <a:ext cx="7179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/>
              <a:t>Proporción</a:t>
            </a:r>
            <a:endParaRPr lang="en-US" sz="9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34649F2-841D-4286-BA21-7CC785DF1F6A}"/>
              </a:ext>
            </a:extLst>
          </p:cNvPr>
          <p:cNvSpPr txBox="1"/>
          <p:nvPr/>
        </p:nvSpPr>
        <p:spPr>
          <a:xfrm>
            <a:off x="6937288" y="4042931"/>
            <a:ext cx="7179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/>
              <a:t>Proporción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097903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C627A86-15DF-48FC-854A-665C08EA9B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AA5752-F12F-4637-A528-10FA9BD73E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48A631-0E70-4882-A315-92A2DC866B9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57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17</cp:revision>
  <dcterms:created xsi:type="dcterms:W3CDTF">2021-01-12T23:20:27Z</dcterms:created>
  <dcterms:modified xsi:type="dcterms:W3CDTF">2021-02-08T14:56:02Z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