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'Central America'!$C$1</c:f>
              <c:strCache>
                <c:ptCount val="1"/>
                <c:pt idx="0">
                  <c:v>Investigación adecuada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America'!$C$3:$C$11</c:f>
              <c:numCache>
                <c:formatCode>General</c:formatCode>
                <c:ptCount val="5"/>
                <c:pt idx="0">
                  <c:v>100</c:v>
                </c:pt>
                <c:pt idx="1">
                  <c:v>88</c:v>
                </c:pt>
                <c:pt idx="2">
                  <c:v>96</c:v>
                </c:pt>
                <c:pt idx="3">
                  <c:v>94</c:v>
                </c:pt>
                <c:pt idx="4">
                  <c:v>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156-4653-B569-76DF085A9F73}"/>
            </c:ext>
          </c:extLst>
        </c:ser>
        <c:ser>
          <c:idx val="1"/>
          <c:order val="1"/>
          <c:tx>
            <c:strRef>
              <c:f>'Central America'!$D$1</c:f>
              <c:strCache>
                <c:ptCount val="1"/>
                <c:pt idx="0">
                  <c:v>Muestra adecuada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America'!$D$3:$D$11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97</c:v>
                </c:pt>
                <c:pt idx="4">
                  <c:v>100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156-4653-B569-76DF085A9F73}"/>
            </c:ext>
          </c:extLst>
        </c:ser>
        <c:ser>
          <c:idx val="2"/>
          <c:order val="2"/>
          <c:tx>
            <c:strRef>
              <c:f>'Central America'!$E$1</c:f>
              <c:strCache>
                <c:ptCount val="1"/>
                <c:pt idx="0">
                  <c:v>Muestras recibidas en &lt;=5 días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America'!$E$3:$E$11</c:f>
              <c:numCache>
                <c:formatCode>General</c:formatCode>
                <c:ptCount val="5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85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156-4653-B569-76DF085A9F73}"/>
            </c:ext>
          </c:extLst>
        </c:ser>
        <c:ser>
          <c:idx val="3"/>
          <c:order val="3"/>
          <c:tx>
            <c:strRef>
              <c:f>'Central America'!$F$1</c:f>
              <c:strCache>
                <c:ptCount val="1"/>
                <c:pt idx="0">
                  <c:v>Resultados de laboratorio en  &lt;=4 días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America'!$F$3:$F$11</c:f>
              <c:numCache>
                <c:formatCode>0</c:formatCode>
                <c:ptCount val="5"/>
                <c:pt idx="0" formatCode="General">
                  <c:v>100</c:v>
                </c:pt>
                <c:pt idx="1">
                  <c:v>172</c:v>
                </c:pt>
                <c:pt idx="2">
                  <c:v>99</c:v>
                </c:pt>
                <c:pt idx="3">
                  <c:v>121</c:v>
                </c:pt>
                <c:pt idx="4">
                  <c:v>116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156-4653-B569-76DF085A9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434496"/>
        <c:axId val="723016544"/>
      </c:barChart>
      <c:catAx>
        <c:axId val="7554344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016544"/>
        <c:crosses val="autoZero"/>
        <c:auto val="1"/>
        <c:lblAlgn val="ctr"/>
        <c:lblOffset val="100"/>
        <c:noMultiLvlLbl val="0"/>
      </c:catAx>
      <c:valAx>
        <c:axId val="72301654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4344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2.8735632183908046E-2"/>
          <c:w val="0.99978825413968386"/>
          <c:h val="0.15445515431260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'Central America'!$D$26:$D$34</c:f>
              <c:strCache>
                <c:ptCount val="9"/>
                <c:pt idx="0">
                  <c:v>Guatemala </c:v>
                </c:pt>
                <c:pt idx="1">
                  <c:v>República Dominicana</c:v>
                </c:pt>
                <c:pt idx="2">
                  <c:v>Panamá</c:v>
                </c:pt>
                <c:pt idx="3">
                  <c:v>Haití</c:v>
                </c:pt>
                <c:pt idx="4">
                  <c:v>Honduras</c:v>
                </c:pt>
                <c:pt idx="5">
                  <c:v>Nicaragua</c:v>
                </c:pt>
                <c:pt idx="6">
                  <c:v>Costa Rica</c:v>
                </c:pt>
                <c:pt idx="7">
                  <c:v>El Salvador</c:v>
                </c:pt>
                <c:pt idx="8">
                  <c:v>Cuba</c:v>
                </c:pt>
              </c:strCache>
            </c:strRef>
          </c:cat>
          <c:val>
            <c:numRef>
              <c:f>'Central America'!$F$26:$F$34</c:f>
              <c:numCache>
                <c:formatCode>0.0</c:formatCode>
                <c:ptCount val="9"/>
                <c:pt idx="0" formatCode="General">
                  <c:v>0.4</c:v>
                </c:pt>
                <c:pt idx="1">
                  <c:v>0.43217561888449002</c:v>
                </c:pt>
                <c:pt idx="2">
                  <c:v>0.66178662061262095</c:v>
                </c:pt>
                <c:pt idx="3">
                  <c:v>1.08979028216428</c:v>
                </c:pt>
                <c:pt idx="4">
                  <c:v>1.3640738551200999</c:v>
                </c:pt>
                <c:pt idx="5">
                  <c:v>1.7762570524416501</c:v>
                </c:pt>
                <c:pt idx="6">
                  <c:v>2.0421584782390201</c:v>
                </c:pt>
                <c:pt idx="7">
                  <c:v>2.9209268197093201</c:v>
                </c:pt>
                <c:pt idx="8">
                  <c:v>13.549702729200501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09-47F3-825A-56C390E78C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00749360"/>
        <c:axId val="1094000208"/>
      </c:barChart>
      <c:catAx>
        <c:axId val="110074936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4000208"/>
        <c:crosses val="autoZero"/>
        <c:auto val="1"/>
        <c:lblAlgn val="ctr"/>
        <c:lblOffset val="100"/>
        <c:noMultiLvlLbl val="0"/>
      </c:catAx>
      <c:valAx>
        <c:axId val="1094000208"/>
        <c:scaling>
          <c:orientation val="minMax"/>
          <c:max val="14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74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'Central America'!$C$1</c:f>
              <c:strCache>
                <c:ptCount val="1"/>
                <c:pt idx="0">
                  <c:v>Investigación adecuada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'Central America'!$A$3:$A$11</c:f>
              <c:strCache>
                <c:ptCount val="4"/>
                <c:pt idx="0">
                  <c:v>Haití</c:v>
                </c:pt>
                <c:pt idx="1">
                  <c:v>Panamá</c:v>
                </c:pt>
                <c:pt idx="2">
                  <c:v>República Dominicana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America'!$C$3:$C$11</c:f>
              <c:numCache>
                <c:formatCode>General</c:formatCode>
                <c:ptCount val="4"/>
                <c:pt idx="0">
                  <c:v>91</c:v>
                </c:pt>
                <c:pt idx="1">
                  <c:v>100</c:v>
                </c:pt>
                <c:pt idx="2">
                  <c:v>35</c:v>
                </c:pt>
                <c:pt idx="3">
                  <c:v>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91F-486B-8521-7EE1DE81F150}"/>
            </c:ext>
          </c:extLst>
        </c:ser>
        <c:ser>
          <c:idx val="1"/>
          <c:order val="1"/>
          <c:tx>
            <c:strRef>
              <c:f>'Central America'!$D$1</c:f>
              <c:strCache>
                <c:ptCount val="1"/>
                <c:pt idx="0">
                  <c:v>Muestra adecuada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'Central America'!$A$3:$A$11</c:f>
              <c:strCache>
                <c:ptCount val="4"/>
                <c:pt idx="0">
                  <c:v>Haití</c:v>
                </c:pt>
                <c:pt idx="1">
                  <c:v>Panamá</c:v>
                </c:pt>
                <c:pt idx="2">
                  <c:v>República Dominicana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America'!$D$3:$D$11</c:f>
              <c:numCache>
                <c:formatCode>General</c:formatCode>
                <c:ptCount val="4"/>
                <c:pt idx="0">
                  <c:v>95</c:v>
                </c:pt>
                <c:pt idx="1">
                  <c:v>96</c:v>
                </c:pt>
                <c:pt idx="2">
                  <c:v>67</c:v>
                </c:pt>
                <c:pt idx="3">
                  <c:v>100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91F-486B-8521-7EE1DE81F150}"/>
            </c:ext>
          </c:extLst>
        </c:ser>
        <c:ser>
          <c:idx val="2"/>
          <c:order val="2"/>
          <c:tx>
            <c:strRef>
              <c:f>'Central America'!$E$1</c:f>
              <c:strCache>
                <c:ptCount val="1"/>
                <c:pt idx="0">
                  <c:v>Muestras recibidas en &lt;=5 días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'Central America'!$A$3:$A$11</c:f>
              <c:strCache>
                <c:ptCount val="4"/>
                <c:pt idx="0">
                  <c:v>Haití</c:v>
                </c:pt>
                <c:pt idx="1">
                  <c:v>Panamá</c:v>
                </c:pt>
                <c:pt idx="2">
                  <c:v>República Dominicana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America'!$E$3:$E$11</c:f>
              <c:numCache>
                <c:formatCode>General</c:formatCode>
                <c:ptCount val="4"/>
                <c:pt idx="0">
                  <c:v>60</c:v>
                </c:pt>
                <c:pt idx="1">
                  <c:v>71</c:v>
                </c:pt>
                <c:pt idx="2">
                  <c:v>76</c:v>
                </c:pt>
                <c:pt idx="3">
                  <c:v>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91F-486B-8521-7EE1DE81F150}"/>
            </c:ext>
          </c:extLst>
        </c:ser>
        <c:ser>
          <c:idx val="3"/>
          <c:order val="3"/>
          <c:tx>
            <c:strRef>
              <c:f>'Central America'!$F$1</c:f>
              <c:strCache>
                <c:ptCount val="1"/>
                <c:pt idx="0">
                  <c:v>Resultados de laboratorio en  &lt;=4 días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'Central America'!$A$3:$A$11</c:f>
              <c:strCache>
                <c:ptCount val="4"/>
                <c:pt idx="0">
                  <c:v>Haití</c:v>
                </c:pt>
                <c:pt idx="1">
                  <c:v>Panamá</c:v>
                </c:pt>
                <c:pt idx="2">
                  <c:v>República Dominicana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America'!$F$3:$F$11</c:f>
              <c:numCache>
                <c:formatCode>0</c:formatCode>
                <c:ptCount val="4"/>
                <c:pt idx="0" formatCode="General">
                  <c:v>62</c:v>
                </c:pt>
                <c:pt idx="1">
                  <c:v>25</c:v>
                </c:pt>
                <c:pt idx="2" formatCode="General">
                  <c:v>61</c:v>
                </c:pt>
                <c:pt idx="3">
                  <c:v>84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91F-486B-8521-7EE1DE81F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434496"/>
        <c:axId val="723016544"/>
      </c:barChart>
      <c:catAx>
        <c:axId val="7554344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016544"/>
        <c:crosses val="autoZero"/>
        <c:auto val="1"/>
        <c:lblAlgn val="ctr"/>
        <c:lblOffset val="100"/>
        <c:noMultiLvlLbl val="0"/>
      </c:catAx>
      <c:valAx>
        <c:axId val="723016544"/>
        <c:scaling>
          <c:orientation val="minMax"/>
          <c:max val="10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4344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4146121284671959E-2"/>
          <c:y val="2.6417807682520354E-2"/>
          <c:w val="0.98474059942623959"/>
          <c:h val="0.141996756364715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7067-AB63-435D-8359-219A27374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10F7B-04DB-4DA8-A40D-57094A8A9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4424-3EA2-45B0-BE87-55E5EEF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B4BE-8FB9-4A58-8C39-6E77297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CD27-85BF-4E57-A9C8-505F50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8C8F-E709-40C7-8DA2-44D58BB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5B3C-CCC3-426C-8D58-C97484E7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63A9-BC38-4605-81E8-F7D3400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4FB-44C2-4257-8F8C-F5590AE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ACF1-DE52-46D3-BE83-84F00F6A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F0D8-F923-469F-831F-2EE65370B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42AC-692F-43F3-B46B-963EED49E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FFB2-C2B2-4D4E-97A5-AC6BFB4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0D42-2C56-4F88-8DD5-5119A575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6719-FA42-4903-A230-8F93ADE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39D0-A4B1-4862-8B44-35ACF450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DCA9-DD90-49C7-8A73-DCD63FC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6A5D-C067-4155-B0A3-7B5A765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B5B5-58D0-4B9C-B74B-8E1328A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3FEF-9EE4-4266-8F10-455F482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F24F-1AEE-4438-84D2-EC33EBF6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BB13-A73D-43E8-9E12-68E439A07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DBAF-F3B3-4982-BA4C-E1E47B97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532D-29F8-444D-AE2B-71B0001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0FED-FE3F-47EF-B1F6-551D815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B7D9-AF92-4327-AE69-E229B1EB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5144-8917-44A8-BD38-89E938D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4E30B-EE11-46C8-85FB-6F7B6884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2B1E9-5BA3-4D14-9E9D-45AFC657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9C50-F332-4CBB-9564-E78B82B0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7E83B-D507-4377-BB04-2B8E573E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249-A2A1-42ED-BF67-C4AB236A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942-4DAE-4502-B38A-1D4A4083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2275-9EE9-48EC-8240-2B69E4DA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6B5C8-2FB7-4915-A484-3F825A7D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1D4B-07B3-4E5C-A3F3-7999A94F9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AB17E-7CD8-4072-AB14-281A4EC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BCBF5-48F8-4292-BB75-94AA0C1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1A10-E3EB-458F-BFA5-6B9592E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7FA9-D630-424A-8E04-2B7FF64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69BED-2B70-4DF6-AC66-DBE7913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AD20-59D3-4A1B-A2B6-BA94A373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2C79E-8B85-49BF-8B52-7C1164A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6F7E-D67C-426D-9D2B-19DEB4F7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CC1FD-2DE9-4BE6-819A-2C9DD3A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F92F-6BE6-441B-BD7D-0F7AEB5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0664-40BB-4D13-8130-124428D8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17E9-2603-4505-A8B9-6DA7F9C1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BB68-1AD7-4C08-8785-BD9C48DC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BF6B-0A52-40C7-A69A-A96E8F47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2E92-669A-4478-AFA6-694EC9BD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4522-27DE-463A-8BBE-1A8F792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4650-6B0D-4B54-890C-10387DC1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22468-7231-4910-A596-3A9300CD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C914-3405-48F5-A1E4-9810D9F3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223-2B80-470A-B431-B6962513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4CF6-6AF1-4A02-8C47-F7782B52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9D6A-E315-482B-B8D5-5144C92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079A3-E2BC-4E49-818B-F0EF279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0D009-E830-4385-9920-C036A932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0F9-B88F-40EF-B212-ED415E069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3481-996E-4E8D-AC3B-95111A4E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09D9-A6FB-4C08-AAC9-CC267DD9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E174F5C-78BE-4110-8A12-E416FD03C506}"/>
              </a:ext>
            </a:extLst>
          </p:cNvPr>
          <p:cNvSpPr txBox="1"/>
          <p:nvPr/>
        </p:nvSpPr>
        <p:spPr>
          <a:xfrm>
            <a:off x="108339" y="116775"/>
            <a:ext cx="1177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Tasa anual de casos sospechosos de sarampión y rubéola y desempeño de indicadores de vigilancia: América Central, 2020*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70FC305-C801-4FF7-8C96-44D9EB460D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876275"/>
              </p:ext>
            </p:extLst>
          </p:nvPr>
        </p:nvGraphicFramePr>
        <p:xfrm>
          <a:off x="5895488" y="751454"/>
          <a:ext cx="5845661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5C21CD5-0214-4D35-80F9-E018938CA375}"/>
              </a:ext>
            </a:extLst>
          </p:cNvPr>
          <p:cNvCxnSpPr>
            <a:cxnSpLocks/>
          </p:cNvCxnSpPr>
          <p:nvPr/>
        </p:nvCxnSpPr>
        <p:spPr>
          <a:xfrm flipV="1">
            <a:off x="6245381" y="1687930"/>
            <a:ext cx="5199225" cy="2844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B88BD129-1CCB-48DF-BE5E-B6BD13FFE0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61973"/>
              </p:ext>
            </p:extLst>
          </p:nvPr>
        </p:nvGraphicFramePr>
        <p:xfrm>
          <a:off x="194473" y="1312164"/>
          <a:ext cx="5138928" cy="423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EE5F43AA-7FB3-4CEC-B10A-B21A8CBAD1D9}"/>
              </a:ext>
            </a:extLst>
          </p:cNvPr>
          <p:cNvSpPr/>
          <p:nvPr/>
        </p:nvSpPr>
        <p:spPr>
          <a:xfrm>
            <a:off x="462768" y="6106546"/>
            <a:ext cx="97412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900" i="1" dirty="0">
                <a:latin typeface="Calibri"/>
              </a:rPr>
              <a:t>Fuente</a:t>
            </a:r>
            <a:r>
              <a:rPr lang="es-419" altLang="en-US" sz="900" dirty="0">
                <a:latin typeface="Calibri"/>
              </a:rPr>
              <a:t>: ISIS y reporte de países|  </a:t>
            </a:r>
            <a:r>
              <a:rPr lang="es-419" sz="900" dirty="0">
                <a:latin typeface="Calibri"/>
              </a:rPr>
              <a:t>*Datos hasta la semana epidemiológica 1, 2021.   Excluye México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3D7BA3-3354-4C33-B5AD-BBE1DA2A27BB}"/>
              </a:ext>
            </a:extLst>
          </p:cNvPr>
          <p:cNvSpPr txBox="1"/>
          <p:nvPr/>
        </p:nvSpPr>
        <p:spPr>
          <a:xfrm>
            <a:off x="5726212" y="1836234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err="1"/>
              <a:t>Porcentaje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96C62A-7C87-4F2E-BE5B-6807D34E0123}"/>
              </a:ext>
            </a:extLst>
          </p:cNvPr>
          <p:cNvSpPr txBox="1"/>
          <p:nvPr/>
        </p:nvSpPr>
        <p:spPr>
          <a:xfrm>
            <a:off x="5726212" y="4585743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419" sz="1000"/>
              <a:t>Porcentaje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F6BD53-845E-4E03-8E7D-456AC9025B86}"/>
              </a:ext>
            </a:extLst>
          </p:cNvPr>
          <p:cNvSpPr/>
          <p:nvPr/>
        </p:nvSpPr>
        <p:spPr>
          <a:xfrm>
            <a:off x="2137593" y="5436168"/>
            <a:ext cx="252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900" dirty="0">
                <a:latin typeface="Calibri"/>
              </a:rPr>
              <a:t>Tasa de </a:t>
            </a:r>
            <a:r>
              <a:rPr lang="en-US" altLang="en-US" sz="900" dirty="0" err="1">
                <a:latin typeface="Calibri"/>
              </a:rPr>
              <a:t>casos</a:t>
            </a:r>
            <a:r>
              <a:rPr lang="en-US" altLang="en-US" sz="900" dirty="0">
                <a:latin typeface="Calibri"/>
              </a:rPr>
              <a:t> </a:t>
            </a:r>
            <a:r>
              <a:rPr lang="en-US" altLang="en-US" sz="900" dirty="0" err="1">
                <a:latin typeface="Calibri"/>
              </a:rPr>
              <a:t>sospechosos</a:t>
            </a:r>
            <a:r>
              <a:rPr lang="en-US" altLang="en-US" sz="900" dirty="0">
                <a:latin typeface="Calibri"/>
              </a:rPr>
              <a:t> de </a:t>
            </a:r>
            <a:r>
              <a:rPr lang="en-US" altLang="en-US" sz="900" dirty="0" err="1">
                <a:latin typeface="Calibri"/>
              </a:rPr>
              <a:t>sarampión-rubéola</a:t>
            </a:r>
            <a:r>
              <a:rPr lang="en-US" altLang="en-US" sz="900" dirty="0">
                <a:latin typeface="Calibri"/>
              </a:rPr>
              <a:t> por 100.000 </a:t>
            </a:r>
            <a:r>
              <a:rPr lang="en-US" altLang="en-US" sz="900" dirty="0" err="1">
                <a:latin typeface="Calibri"/>
              </a:rPr>
              <a:t>habitantes</a:t>
            </a:r>
            <a:endParaRPr lang="es-ES" sz="900" dirty="0">
              <a:latin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BE7DB9-18BD-43FB-8EF8-CCAD0BFB95DB}"/>
              </a:ext>
            </a:extLst>
          </p:cNvPr>
          <p:cNvSpPr txBox="1"/>
          <p:nvPr/>
        </p:nvSpPr>
        <p:spPr>
          <a:xfrm>
            <a:off x="462768" y="6323679"/>
            <a:ext cx="556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900" dirty="0"/>
              <a:t>América Central: Costa Rica, El Salvador, Guatemala, Honduras, Nicaragua y Panamá.  </a:t>
            </a:r>
            <a:br>
              <a:rPr lang="es-419" sz="900" dirty="0"/>
            </a:br>
            <a:r>
              <a:rPr lang="es-419" sz="900" dirty="0"/>
              <a:t>Caribe Latino: Cuba, Haití y República Dominicana  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F46E96B-C852-4FE9-920D-D75B0489B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516290"/>
              </p:ext>
            </p:extLst>
          </p:nvPr>
        </p:nvGraphicFramePr>
        <p:xfrm>
          <a:off x="5946564" y="3603744"/>
          <a:ext cx="5846691" cy="288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CE7F72-0D34-4C2B-89AB-6FEF045C98F9}"/>
              </a:ext>
            </a:extLst>
          </p:cNvPr>
          <p:cNvCxnSpPr>
            <a:cxnSpLocks/>
          </p:cNvCxnSpPr>
          <p:nvPr/>
        </p:nvCxnSpPr>
        <p:spPr>
          <a:xfrm>
            <a:off x="6289222" y="4622916"/>
            <a:ext cx="5353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80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07C91C-0B9F-4229-8442-F53572FB8F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148996-D414-40E1-8B4F-5ABF50FB3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E04060-DC1F-4538-8821-854E051184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79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22</cp:revision>
  <dcterms:created xsi:type="dcterms:W3CDTF">2021-01-13T20:24:29Z</dcterms:created>
  <dcterms:modified xsi:type="dcterms:W3CDTF">2021-01-25T21:05:51Z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