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71440392578138E-2"/>
          <c:y val="2.24248915946814E-2"/>
          <c:w val="0.80415453774330303"/>
          <c:h val="0.84168600984931796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RegionalData!$D$1</c:f>
              <c:strCache>
                <c:ptCount val="1"/>
                <c:pt idx="0">
                  <c:v>Casos sospechosos SR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RegionalData!$B$2:$B$57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  <c:extLst/>
            </c:numRef>
          </c:cat>
          <c:val>
            <c:numRef>
              <c:f>RegionalData!$D$2:$D$57</c:f>
              <c:numCache>
                <c:formatCode>General</c:formatCode>
                <c:ptCount val="53"/>
                <c:pt idx="0">
                  <c:v>953</c:v>
                </c:pt>
                <c:pt idx="1">
                  <c:v>1158</c:v>
                </c:pt>
                <c:pt idx="2">
                  <c:v>1276</c:v>
                </c:pt>
                <c:pt idx="3">
                  <c:v>1106</c:v>
                </c:pt>
                <c:pt idx="4">
                  <c:v>1195</c:v>
                </c:pt>
                <c:pt idx="5">
                  <c:v>1214</c:v>
                </c:pt>
                <c:pt idx="6">
                  <c:v>1463</c:v>
                </c:pt>
                <c:pt idx="7">
                  <c:v>1453</c:v>
                </c:pt>
                <c:pt idx="8">
                  <c:v>1514</c:v>
                </c:pt>
                <c:pt idx="9">
                  <c:v>1633</c:v>
                </c:pt>
                <c:pt idx="10">
                  <c:v>1866</c:v>
                </c:pt>
                <c:pt idx="11">
                  <c:v>1465</c:v>
                </c:pt>
                <c:pt idx="12">
                  <c:v>1260</c:v>
                </c:pt>
                <c:pt idx="13">
                  <c:v>923</c:v>
                </c:pt>
                <c:pt idx="14">
                  <c:v>619</c:v>
                </c:pt>
                <c:pt idx="15">
                  <c:v>458</c:v>
                </c:pt>
                <c:pt idx="16">
                  <c:v>271</c:v>
                </c:pt>
                <c:pt idx="17">
                  <c:v>201</c:v>
                </c:pt>
                <c:pt idx="18">
                  <c:v>170</c:v>
                </c:pt>
                <c:pt idx="19">
                  <c:v>161</c:v>
                </c:pt>
                <c:pt idx="20">
                  <c:v>153</c:v>
                </c:pt>
                <c:pt idx="21">
                  <c:v>152</c:v>
                </c:pt>
                <c:pt idx="22">
                  <c:v>142</c:v>
                </c:pt>
                <c:pt idx="23">
                  <c:v>138</c:v>
                </c:pt>
                <c:pt idx="24">
                  <c:v>121</c:v>
                </c:pt>
                <c:pt idx="25">
                  <c:v>107</c:v>
                </c:pt>
                <c:pt idx="26">
                  <c:v>107</c:v>
                </c:pt>
                <c:pt idx="27">
                  <c:v>137</c:v>
                </c:pt>
                <c:pt idx="28">
                  <c:v>153</c:v>
                </c:pt>
                <c:pt idx="29">
                  <c:v>150</c:v>
                </c:pt>
                <c:pt idx="30">
                  <c:v>141</c:v>
                </c:pt>
                <c:pt idx="31">
                  <c:v>140</c:v>
                </c:pt>
                <c:pt idx="32">
                  <c:v>150</c:v>
                </c:pt>
                <c:pt idx="33">
                  <c:v>159</c:v>
                </c:pt>
                <c:pt idx="34">
                  <c:v>175</c:v>
                </c:pt>
                <c:pt idx="35">
                  <c:v>180</c:v>
                </c:pt>
                <c:pt idx="36">
                  <c:v>156</c:v>
                </c:pt>
                <c:pt idx="37">
                  <c:v>151</c:v>
                </c:pt>
                <c:pt idx="38">
                  <c:v>191</c:v>
                </c:pt>
                <c:pt idx="39">
                  <c:v>221</c:v>
                </c:pt>
                <c:pt idx="40">
                  <c:v>214</c:v>
                </c:pt>
                <c:pt idx="41">
                  <c:v>159</c:v>
                </c:pt>
                <c:pt idx="42">
                  <c:v>167</c:v>
                </c:pt>
                <c:pt idx="43">
                  <c:v>130</c:v>
                </c:pt>
                <c:pt idx="44">
                  <c:v>131</c:v>
                </c:pt>
                <c:pt idx="45">
                  <c:v>124</c:v>
                </c:pt>
                <c:pt idx="46">
                  <c:v>70</c:v>
                </c:pt>
                <c:pt idx="47">
                  <c:v>68</c:v>
                </c:pt>
                <c:pt idx="48">
                  <c:v>89</c:v>
                </c:pt>
                <c:pt idx="49">
                  <c:v>93</c:v>
                </c:pt>
                <c:pt idx="50">
                  <c:v>58</c:v>
                </c:pt>
                <c:pt idx="51">
                  <c:v>9</c:v>
                </c:pt>
                <c:pt idx="52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0D4-41EE-8514-6249F2624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139264351"/>
        <c:axId val="1139263103"/>
      </c:barChart>
      <c:lineChart>
        <c:grouping val="standard"/>
        <c:varyColors val="0"/>
        <c:ser>
          <c:idx val="2"/>
          <c:order val="0"/>
          <c:tx>
            <c:strRef>
              <c:f>RegionalData!$C$1</c:f>
              <c:strCache>
                <c:ptCount val="1"/>
                <c:pt idx="0">
                  <c:v>COVID-19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Lit>
              <c:ptCount val="53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pt idx="26">
                <c:v>27</c:v>
              </c:pt>
              <c:pt idx="27">
                <c:v>28</c:v>
              </c:pt>
              <c:pt idx="28">
                <c:v>29</c:v>
              </c:pt>
              <c:pt idx="29">
                <c:v>30</c:v>
              </c:pt>
              <c:pt idx="30">
                <c:v>31</c:v>
              </c:pt>
              <c:pt idx="31">
                <c:v>32</c:v>
              </c:pt>
              <c:pt idx="32">
                <c:v>33</c:v>
              </c:pt>
              <c:pt idx="33">
                <c:v>34</c:v>
              </c:pt>
              <c:pt idx="34">
                <c:v>35</c:v>
              </c:pt>
              <c:pt idx="35">
                <c:v>36</c:v>
              </c:pt>
              <c:pt idx="36">
                <c:v>37</c:v>
              </c:pt>
              <c:pt idx="37">
                <c:v>38</c:v>
              </c:pt>
              <c:pt idx="38">
                <c:v>39</c:v>
              </c:pt>
              <c:pt idx="39">
                <c:v>40</c:v>
              </c:pt>
              <c:pt idx="40">
                <c:v>41</c:v>
              </c:pt>
              <c:pt idx="41">
                <c:v>42</c:v>
              </c:pt>
              <c:pt idx="42">
                <c:v>43</c:v>
              </c:pt>
              <c:pt idx="43">
                <c:v>44</c:v>
              </c:pt>
              <c:pt idx="44">
                <c:v>45</c:v>
              </c:pt>
              <c:pt idx="45">
                <c:v>46</c:v>
              </c:pt>
              <c:pt idx="46">
                <c:v>47</c:v>
              </c:pt>
              <c:pt idx="47">
                <c:v>48</c:v>
              </c:pt>
              <c:pt idx="48">
                <c:v>49</c:v>
              </c:pt>
              <c:pt idx="49">
                <c:v>50</c:v>
              </c:pt>
              <c:pt idx="50">
                <c:v>51</c:v>
              </c:pt>
              <c:pt idx="51">
                <c:v>52</c:v>
              </c:pt>
              <c:pt idx="52">
                <c:v>53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RegionalData!$C$2:$C$57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8</c:v>
                </c:pt>
                <c:pt idx="6">
                  <c:v>3</c:v>
                </c:pt>
                <c:pt idx="7">
                  <c:v>2</c:v>
                </c:pt>
                <c:pt idx="8">
                  <c:v>10</c:v>
                </c:pt>
                <c:pt idx="9">
                  <c:v>242</c:v>
                </c:pt>
                <c:pt idx="10">
                  <c:v>1934</c:v>
                </c:pt>
                <c:pt idx="11">
                  <c:v>17476</c:v>
                </c:pt>
                <c:pt idx="12">
                  <c:v>80629</c:v>
                </c:pt>
                <c:pt idx="13">
                  <c:v>215568</c:v>
                </c:pt>
                <c:pt idx="14">
                  <c:v>258385</c:v>
                </c:pt>
                <c:pt idx="15">
                  <c:v>248309</c:v>
                </c:pt>
                <c:pt idx="16">
                  <c:v>274063</c:v>
                </c:pt>
                <c:pt idx="17">
                  <c:v>289783</c:v>
                </c:pt>
                <c:pt idx="18">
                  <c:v>300547</c:v>
                </c:pt>
                <c:pt idx="19">
                  <c:v>308567</c:v>
                </c:pt>
                <c:pt idx="20">
                  <c:v>372596</c:v>
                </c:pt>
                <c:pt idx="21">
                  <c:v>400131</c:v>
                </c:pt>
                <c:pt idx="22">
                  <c:v>472404</c:v>
                </c:pt>
                <c:pt idx="23">
                  <c:v>476919</c:v>
                </c:pt>
                <c:pt idx="24">
                  <c:v>568260</c:v>
                </c:pt>
                <c:pt idx="25">
                  <c:v>654271</c:v>
                </c:pt>
                <c:pt idx="26">
                  <c:v>763841</c:v>
                </c:pt>
                <c:pt idx="27">
                  <c:v>843875</c:v>
                </c:pt>
                <c:pt idx="28">
                  <c:v>836685</c:v>
                </c:pt>
                <c:pt idx="29">
                  <c:v>1009436</c:v>
                </c:pt>
                <c:pt idx="30">
                  <c:v>1091156</c:v>
                </c:pt>
                <c:pt idx="31">
                  <c:v>970424</c:v>
                </c:pt>
                <c:pt idx="32">
                  <c:v>974030</c:v>
                </c:pt>
                <c:pt idx="33">
                  <c:v>862637</c:v>
                </c:pt>
                <c:pt idx="34">
                  <c:v>855257</c:v>
                </c:pt>
                <c:pt idx="35">
                  <c:v>862607</c:v>
                </c:pt>
                <c:pt idx="36">
                  <c:v>708507</c:v>
                </c:pt>
                <c:pt idx="37">
                  <c:v>764527</c:v>
                </c:pt>
                <c:pt idx="38">
                  <c:v>765747</c:v>
                </c:pt>
                <c:pt idx="39">
                  <c:v>766490</c:v>
                </c:pt>
                <c:pt idx="40">
                  <c:v>804769</c:v>
                </c:pt>
                <c:pt idx="41">
                  <c:v>798472</c:v>
                </c:pt>
                <c:pt idx="42">
                  <c:v>884512</c:v>
                </c:pt>
                <c:pt idx="43">
                  <c:v>999351</c:v>
                </c:pt>
                <c:pt idx="44">
                  <c:v>932673</c:v>
                </c:pt>
                <c:pt idx="45">
                  <c:v>1582918</c:v>
                </c:pt>
                <c:pt idx="46">
                  <c:v>1603464</c:v>
                </c:pt>
                <c:pt idx="47">
                  <c:v>1652457</c:v>
                </c:pt>
                <c:pt idx="48">
                  <c:v>1846116</c:v>
                </c:pt>
                <c:pt idx="49">
                  <c:v>2054226</c:v>
                </c:pt>
                <c:pt idx="50">
                  <c:v>2320744</c:v>
                </c:pt>
                <c:pt idx="51">
                  <c:v>1964565</c:v>
                </c:pt>
                <c:pt idx="52">
                  <c:v>1936643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F0D4-41EE-8514-6249F2624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232143"/>
        <c:axId val="1046226319"/>
      </c:lineChart>
      <c:catAx>
        <c:axId val="11392643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noProof="0" dirty="0"/>
                  <a:t>Semanas</a:t>
                </a:r>
                <a:r>
                  <a:rPr lang="es-419" baseline="0" noProof="0" dirty="0"/>
                  <a:t> epidemiológicas </a:t>
                </a:r>
                <a:endParaRPr lang="es-419" noProof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263103"/>
        <c:crosses val="autoZero"/>
        <c:auto val="1"/>
        <c:lblAlgn val="ctr"/>
        <c:lblOffset val="100"/>
        <c:noMultiLvlLbl val="0"/>
      </c:catAx>
      <c:valAx>
        <c:axId val="11392631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419" sz="105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sz="1050" b="1" noProof="0" dirty="0">
                    <a:solidFill>
                      <a:schemeClr val="accent1"/>
                    </a:solidFill>
                  </a:rPr>
                  <a:t>Número de casos de SR</a:t>
                </a:r>
              </a:p>
            </c:rich>
          </c:tx>
          <c:layout>
            <c:manualLayout>
              <c:xMode val="edge"/>
              <c:yMode val="edge"/>
              <c:x val="7.32232578284311E-3"/>
              <c:y val="0.350493380377225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s-419" sz="105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264351"/>
        <c:crosses val="autoZero"/>
        <c:crossBetween val="between"/>
      </c:valAx>
      <c:valAx>
        <c:axId val="1046226319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419" sz="1050" b="0" i="0" u="none" strike="noStrike" kern="1200" baseline="0" noProof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sz="1050" b="1" noProof="0" dirty="0">
                    <a:solidFill>
                      <a:schemeClr val="accent2"/>
                    </a:solidFill>
                  </a:rPr>
                  <a:t>Número</a:t>
                </a:r>
                <a:r>
                  <a:rPr lang="es-419" sz="1050" b="1" baseline="0" noProof="0" dirty="0">
                    <a:solidFill>
                      <a:schemeClr val="accent2"/>
                    </a:solidFill>
                  </a:rPr>
                  <a:t> de casos de COVID-19</a:t>
                </a:r>
                <a:endParaRPr lang="es-419" sz="1050" b="1" noProof="0" dirty="0">
                  <a:solidFill>
                    <a:schemeClr val="accent2"/>
                  </a:solidFill>
                </a:endParaRPr>
              </a:p>
            </c:rich>
          </c:tx>
          <c:layout>
            <c:manualLayout>
              <c:xMode val="edge"/>
              <c:yMode val="edge"/>
              <c:x val="0.96875447697910466"/>
              <c:y val="0.306284901634097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s-419" sz="1050" b="0" i="0" u="none" strike="noStrike" kern="1200" baseline="0" noProof="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232143"/>
        <c:crosses val="max"/>
        <c:crossBetween val="between"/>
      </c:valAx>
      <c:catAx>
        <c:axId val="104623214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622631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4FC60-E5B4-49A1-A92B-D78174E578A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ED4E5-3332-4A36-B8F5-39EB8892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9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 </a:t>
            </a:r>
            <a:r>
              <a:rPr lang="en-US" dirty="0" err="1"/>
              <a:t>observa</a:t>
            </a:r>
            <a:r>
              <a:rPr lang="en-US" dirty="0"/>
              <a:t> una </a:t>
            </a:r>
            <a:r>
              <a:rPr lang="en-US" dirty="0" err="1"/>
              <a:t>reducción</a:t>
            </a:r>
            <a:r>
              <a:rPr lang="en-US" dirty="0"/>
              <a:t> del 71%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notificación</a:t>
            </a:r>
            <a:r>
              <a:rPr lang="en-US" dirty="0"/>
              <a:t> de los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sospechosos</a:t>
            </a:r>
            <a:r>
              <a:rPr lang="en-US" dirty="0"/>
              <a:t> de SR </a:t>
            </a:r>
            <a:r>
              <a:rPr lang="en-US" dirty="0" err="1"/>
              <a:t>reportados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2020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comparación</a:t>
            </a:r>
            <a:r>
              <a:rPr lang="en-US" dirty="0"/>
              <a:t> con el 2019.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0ED4E5-3332-4A36-B8F5-39EB889249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0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36DE-728E-4748-A890-65A59B389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779FE-C597-4B16-ABA0-A5E5E3EAD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7DC32-8A53-4609-9A0C-73D7E22B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AA57E-4082-41B6-845E-3FC9E687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DD6DD-22E0-485C-8041-0B1AA7C2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7767-EEDF-494B-920E-5D53034D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A8D51-093D-4089-9190-C7E4FE35B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8E0E-80D5-443F-8A20-B7BA45B6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BF54F-2F14-4AE1-B306-6302D1BE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95F84-116E-4CF9-A468-6682BC70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4773A-B62E-4F74-914D-B35C8AC67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A93C5-BFBE-431E-9AE1-914F02E4A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D1122-B9C0-47FD-A42C-8892A5EB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B5FAE-3F9A-4F85-A5C0-F434E38C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4C2A-7FA4-4D99-8E04-1767AD4C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9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50FF0-CE14-4C48-9148-381FBB90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C7D8A-93AA-4A1B-AA57-4759E88D2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981-EB47-452C-ACDF-16F710D6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4C69A-8B93-414B-98A5-894595E1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E2B2-D3AA-45CC-B7EA-0420734D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8909-6A9C-4A4D-A27D-331A9282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25375-0FF5-4D91-A038-DE62B12F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F2B3-8F51-4A62-8E2B-B9CAD834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7E0D-79E2-4422-A618-CAFED3A3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4442E-CDD2-4FF7-A417-9D54180C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7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08A9-270B-4327-B7CA-02683BBF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2B6B-A4B3-44EB-821B-C4180952C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7C28B-314B-45B2-88FF-059D616EA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6D221-7D3C-42B9-87CE-6FEF2D81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8BDEC-D92C-4E28-A450-A6955992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1E093-48F4-4BC3-AC82-B0E92D08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06B7-EC4C-44E5-90A4-2F87F0A8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CB186-7BB2-4C3A-B0DE-36D8E0416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7932F-A7DB-41FA-A122-7C14D6346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54D26-360A-4369-88CD-A82982043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7CDEC-27A0-4E10-B6B2-837079F96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F50B8-C047-4FED-A0C3-9B2D36BE4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64D7C-F026-4057-9DEC-8B2B277F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EF5ED-E2EB-43A4-A451-C672C1F4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7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72604-6319-47AB-9ADF-80721BB8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92F79-4A7F-4213-B288-C525572B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B0DC-F5AA-4545-B5A4-4702DDF6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B3171-9D83-4334-A33F-57A8334D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5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547D9-1FFA-4298-A4CF-90BD6CC3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29502-9615-49AA-AD16-DF7F0140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1FE0A-8BCC-416B-A679-10A5EAB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5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C861-B815-48D1-8256-417AF34E6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65765-3200-44C8-A066-179B00EF2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FA48D-42AA-40F1-8111-66A73706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ED832-3B56-47E2-89C0-17A45DEA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60FBD-916F-4433-A764-D97B9F04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185C0-F1CF-4904-84D0-6ADBFAAE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EB9D6-7108-4EED-A94D-CB307560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9E879-0119-4F60-B1CE-78536A23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C94E2-8F11-4AB4-8FE6-99A12A8FD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26135-2C4B-40B6-9290-98F3705D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4007C-DB21-4176-A6F8-F988937A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CC665-7C1C-424D-8C25-F4C988BE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A0EA5-73A9-4467-BBAA-91971965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E383D-5559-43C9-B0DE-6DA733251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FAB2-0BCA-480F-B1D6-C078FBCFB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B8580-C7A6-4CB1-BC4A-51C588090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8249D-5BEF-40A4-ACF6-A51D5923D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491724" y="6512798"/>
            <a:ext cx="10492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*Datos hasta la semana epidemiológica 53, 2020.     Fuente: Reportes de vigilancia enviados a OPS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67B987-35D3-48D4-AF4C-556F68C1953B}"/>
              </a:ext>
            </a:extLst>
          </p:cNvPr>
          <p:cNvSpPr txBox="1"/>
          <p:nvPr/>
        </p:nvSpPr>
        <p:spPr>
          <a:xfrm>
            <a:off x="416343" y="-6873"/>
            <a:ext cx="1150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Notificación de casos de sarampión, rubéola y </a:t>
            </a:r>
            <a:r>
              <a:rPr kumimoji="0" lang="es-419" sz="2400" b="1" i="0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por semana epidemiológica. Las Américas 2020*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5F104EB-9BD4-40E9-8162-5079D385F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352116"/>
              </p:ext>
            </p:extLst>
          </p:nvPr>
        </p:nvGraphicFramePr>
        <p:xfrm>
          <a:off x="491724" y="942321"/>
          <a:ext cx="9067219" cy="5570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89B1A31-D7E4-460E-AD79-FEB74D61229B}"/>
              </a:ext>
            </a:extLst>
          </p:cNvPr>
          <p:cNvSpPr txBox="1"/>
          <p:nvPr/>
        </p:nvSpPr>
        <p:spPr>
          <a:xfrm>
            <a:off x="4181998" y="1466838"/>
            <a:ext cx="2294429" cy="5232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Casos SR = 24,710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400" dirty="0">
                <a:solidFill>
                  <a:prstClr val="black"/>
                </a:solidFill>
              </a:rPr>
              <a:t>Casos COVID-19= 36,396,247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411DDB-200F-4469-8D54-A4C220A1A385}"/>
              </a:ext>
            </a:extLst>
          </p:cNvPr>
          <p:cNvSpPr txBox="1"/>
          <p:nvPr/>
        </p:nvSpPr>
        <p:spPr>
          <a:xfrm>
            <a:off x="10253197" y="1240309"/>
            <a:ext cx="1938803" cy="34778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419" sz="2000" dirty="0"/>
              <a:t>En el 2020, la notificación de los casos sospechosos de sarampión y rubéola se redujo en un </a:t>
            </a:r>
            <a:r>
              <a:rPr lang="es-419" sz="2000" b="1" u="sng" dirty="0"/>
              <a:t>71%</a:t>
            </a:r>
            <a:r>
              <a:rPr lang="es-419" sz="2000" b="1" dirty="0"/>
              <a:t> </a:t>
            </a:r>
            <a:r>
              <a:rPr lang="es-419" sz="2000" dirty="0"/>
              <a:t>en comparación con lo reportado en el 2019. </a:t>
            </a:r>
          </a:p>
        </p:txBody>
      </p:sp>
    </p:spTree>
    <p:extLst>
      <p:ext uri="{BB962C8B-B14F-4D97-AF65-F5344CB8AC3E}">
        <p14:creationId xmlns:p14="http://schemas.microsoft.com/office/powerpoint/2010/main" val="297682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DE9860-25CC-4E46-B97D-2C68437F1A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8B20D7-6354-4049-B1D8-CC92B314307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9407B9-7885-44EC-8F89-C9E4A1327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111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2020-09-30T00:13:07Z</dcterms:created>
  <dcterms:modified xsi:type="dcterms:W3CDTF">2021-01-29T22:28:25Z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