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2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8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8D77F-285D-42CC-AEF4-79B1FF797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B4B87D-74E4-42DA-9C25-EA964645A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9B56E-D4B8-4F69-9C1B-473179034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D015-42DE-4B9D-A813-0C0628E9EED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F5D96-ED3A-4B37-8772-BF0EFAD40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AFDBF-58B8-41CD-8294-F63D296A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FC50-B8BA-4C44-8FC9-43951328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30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C451D-D067-4463-896F-0C11FBC3E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C4F16F-E0D1-4473-A653-D4B725E94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24DBD-9CDA-4FE0-B485-1D9AD09BB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D015-42DE-4B9D-A813-0C0628E9EED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1C4BB-7930-4E81-B49F-0F11A8D6A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224F9-EA4D-4385-89BF-66A8999AC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FC50-B8BA-4C44-8FC9-43951328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49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ED652A-06B8-440A-8441-1CABED0DD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09A9BF-A9DF-4E03-94DF-6333D26C3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F22BA-D1A4-4373-8BC1-5330FAF69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D015-42DE-4B9D-A813-0C0628E9EED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3D332-920D-4974-83AF-C7423D841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B2F62-87F5-4155-ADD0-B17AB43DD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FC50-B8BA-4C44-8FC9-43951328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83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00" y="1295400"/>
            <a:ext cx="11232001" cy="47418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5F5F25C-B8D8-45F9-9C80-5699EEACB709}" type="datetime1">
              <a:rPr lang="en-GB" noProof="0" smtClean="0"/>
              <a:t>12/02/2021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991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CF75C-2DA8-42E6-A84F-D4A435484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4C9F9-A278-444E-B8B1-537A971B5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2622D-C2A5-4545-AB53-82DBD6240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D015-42DE-4B9D-A813-0C0628E9EED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B92C9-6F8C-4A53-AC30-507D1D5F7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E8936-0B1F-47F0-9781-D9D7B3E84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FC50-B8BA-4C44-8FC9-43951328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35D23-1F09-403E-8585-982FE2717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D2C54C-0BB7-4353-8930-752600825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FA323-418F-45CC-8EED-8116FD81A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D015-42DE-4B9D-A813-0C0628E9EED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F8C64-CC30-496F-9EBA-D17198B8A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6743C-1DB5-4168-BC74-659EE1F5D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FC50-B8BA-4C44-8FC9-43951328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3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EAB2E-9E79-4F04-9426-65C878A41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CEE8A-0A9F-4B47-AA20-70A5669E3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B94330-E8A6-4DED-A2C6-2D5365FD9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80AB30-DB9C-4682-A444-90BE75951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D015-42DE-4B9D-A813-0C0628E9EED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2A875-3F9F-4935-B510-5CFD1944F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CCA8F-3FBD-4F13-93AE-AAFE2C01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FC50-B8BA-4C44-8FC9-43951328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2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E9086-7E85-4D10-93D9-3AB890E94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3EDFA-2C36-4C9F-965F-14D626FF6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B1F9A-2B57-4034-B77D-11F9B430E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E956E5-6DFB-4699-BFED-C50D250146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029E14-623B-4EAD-B8EF-A3C05865F4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F7DAE5-6116-4E21-83BA-7343E2A84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D015-42DE-4B9D-A813-0C0628E9EED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B4BD1E-684A-4081-B282-5F30E9311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8FA452-FCD2-4590-8DE0-84D5F48A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FC50-B8BA-4C44-8FC9-43951328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8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ED03C-BD8A-41BA-9E31-B3E50E9EE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49B2A7-2785-4D65-B638-3B3C54514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D015-42DE-4B9D-A813-0C0628E9EED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97DAA6-4C1C-4312-8E2D-510D6B771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7166C4-3124-4562-9392-2262CC459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FC50-B8BA-4C44-8FC9-43951328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82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2DB821-FE2E-42E0-832C-398061661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D015-42DE-4B9D-A813-0C0628E9EED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F1618C-B710-4E9F-BC62-D3BE6ED19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310FBC-9CC5-4EE5-AE15-2E684AAF8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FC50-B8BA-4C44-8FC9-43951328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07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2D24D-2759-48A0-81CE-529690412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E87D1-B63F-4F81-B8EE-B02361DE7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A04A5-8E61-4CE0-A97B-91170308F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EB441-1A15-475E-B19F-DC0D49A36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D015-42DE-4B9D-A813-0C0628E9EED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7FAC55-69D3-4E75-98E0-16738D900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B46DDB-326D-48F9-A474-1A76B345A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FC50-B8BA-4C44-8FC9-43951328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B98D2-AFEE-4F20-B8B6-D96221B41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5328A4-82CF-4601-88D5-D4F22FC7B8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3CA273-9667-412C-8551-A50B8CC9C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03C974-5309-4B22-91CB-F3F76EB64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D015-42DE-4B9D-A813-0C0628E9EED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DF537-61BD-4848-B85C-E8B08E26A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E3303-49BA-4851-9C89-A0D42A4D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FC50-B8BA-4C44-8FC9-43951328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8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672B48-D2FF-455B-99C1-AE97B093E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4FC856-1FA0-48A1-A799-BD50EC642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F6AA0-EC33-4F65-A7F0-9AF6768FE2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9D015-42DE-4B9D-A813-0C0628E9EED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09538-E234-40BA-AD59-71A3EE8289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66D49-81FA-4EAC-8A5E-0637BFA4C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3FC50-B8BA-4C44-8FC9-43951328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5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55" y="168238"/>
            <a:ext cx="10787169" cy="821789"/>
          </a:xfrm>
          <a:solidFill>
            <a:srgbClr val="FFFFFF">
              <a:alpha val="0"/>
            </a:srgbClr>
          </a:solidFill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sz="3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Surveillance sensitivity</a:t>
            </a:r>
            <a:r>
              <a:rPr lang="en-US" sz="3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global annual rate of suspected measles and rubella cases per 100,000 population, 2020* </a:t>
            </a:r>
            <a:endParaRPr sz="30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3" name="pic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15278" y="1435228"/>
            <a:ext cx="8978798" cy="45828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44D426F-F8A2-4D77-8FA9-CBC2B0F4D02B}"/>
              </a:ext>
            </a:extLst>
          </p:cNvPr>
          <p:cNvSpPr txBox="1"/>
          <p:nvPr/>
        </p:nvSpPr>
        <p:spPr>
          <a:xfrm>
            <a:off x="1" y="1671717"/>
            <a:ext cx="2475068" cy="409342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/>
              <a:t>Sensitivity of surveillance continues to be a challenge, with only 34 </a:t>
            </a:r>
            <a:r>
              <a:rPr lang="en-US" sz="2000" b="1"/>
              <a:t>Member States </a:t>
            </a:r>
            <a:r>
              <a:rPr lang="en-US" sz="2000" b="1" dirty="0"/>
              <a:t>achieving the annual rate target of 2/100,000 nationally, meaning there are many more measles and rubella cases out there than reported in 2020.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910973-A22A-43C7-931F-71C72F718C9B}"/>
              </a:ext>
            </a:extLst>
          </p:cNvPr>
          <p:cNvSpPr/>
          <p:nvPr/>
        </p:nvSpPr>
        <p:spPr>
          <a:xfrm>
            <a:off x="256674" y="6238138"/>
            <a:ext cx="107871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*Data reported to WHO as of February 2021. World population prospects, 2019 revision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34C7A4-6CE1-4C63-8575-48693170F40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89BE3F6-94FB-4402-B40B-0B1038EBA6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D130D1-0DF0-4667-96E7-50C1A1D3DE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Surveillance sensitivity: global annual rate of suspected measles and rubella cases per 100,000 population, 2020*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Surveillance sensitivity: global annual rate of suspected measles and rubella cases per 100,000 population, 2020* </dc:title>
  <dc:creator>Bravo, Ms. Pamela (WDC)</dc:creator>
  <cp:lastModifiedBy>Pacis, Ms. Carmelita Lucia (WDC)</cp:lastModifiedBy>
  <cp:revision>5</cp:revision>
  <dcterms:created xsi:type="dcterms:W3CDTF">2021-02-12T20:00:20Z</dcterms:created>
  <dcterms:modified xsi:type="dcterms:W3CDTF">2021-02-12T22:18:00Z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