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52962F-28E2-4999-AC17-C3E38C48B599}" v="146" dt="2021-02-19T22:23:16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D7F33-EA35-4629-A429-7791CE8A49CF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BF30-5900-41B8-B6E6-89670B1F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2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8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7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C5E0-440F-4BE4-8114-F585061EB55D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8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Map&#10;&#10;Description automatically generated">
            <a:extLst>
              <a:ext uri="{FF2B5EF4-FFF2-40B4-BE49-F238E27FC236}">
                <a16:creationId xmlns:a16="http://schemas.microsoft.com/office/drawing/2014/main" id="{007EEA8A-FE10-4CB2-B94F-3A9AB14848F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3" t="12845" r="15000" b="15925"/>
          <a:stretch/>
        </p:blipFill>
        <p:spPr>
          <a:xfrm>
            <a:off x="590551" y="1426552"/>
            <a:ext cx="3917442" cy="2959840"/>
          </a:xfrm>
          <a:prstGeom prst="rect">
            <a:avLst/>
          </a:prstGeom>
        </p:spPr>
      </p:pic>
      <p:pic>
        <p:nvPicPr>
          <p:cNvPr id="7" name="Picture 6" descr="Map&#10;&#10;Description automatically generated">
            <a:extLst>
              <a:ext uri="{FF2B5EF4-FFF2-40B4-BE49-F238E27FC236}">
                <a16:creationId xmlns:a16="http://schemas.microsoft.com/office/drawing/2014/main" id="{3F3280BA-A706-43DC-8654-7C0F4DB851A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3" t="13333" r="16279" b="16666"/>
          <a:stretch/>
        </p:blipFill>
        <p:spPr>
          <a:xfrm>
            <a:off x="4973773" y="1255050"/>
            <a:ext cx="3917441" cy="2869753"/>
          </a:xfrm>
          <a:prstGeom prst="rect">
            <a:avLst/>
          </a:prstGeom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648" y="4478671"/>
            <a:ext cx="12668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&lt;1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</a:rPr>
              <a:t>1-1.99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Calibri"/>
                <a:cs typeface="Arial" charset="0"/>
              </a:rPr>
              <a:t>≥2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99961" y="4750178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99961" y="4978778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5800" y="4419600"/>
            <a:ext cx="21246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solidFill>
                  <a:prstClr val="black"/>
                </a:solidFill>
                <a:latin typeface="Calibri"/>
              </a:rPr>
              <a:t>Rate per 100,000 population**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899961" y="5207378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81000" y="6152314"/>
            <a:ext cx="863391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+mn-lt"/>
              </a:rPr>
              <a:t>Source: 1) ISIS for notification of measles and rubella suspected cases. 2) Country population estimates sent to PAHO in 2018 and 2019.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prstClr val="black"/>
                </a:solidFill>
                <a:latin typeface="+mn-lt"/>
              </a:rPr>
              <a:t>*Data as of 18 February 2021.  **Subnational levels with less than 100,000 population and reporting at least 1 suspected case per year was colored green; if the subnational levels were epidemiologically silent, then it was colored red. 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219200" y="3725741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</a:rPr>
              <a:t>2019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151688"/>
            <a:ext cx="8730035" cy="70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333399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Rate of Suspected Measles/Rubella Cases per 100,000 population by subnational level, Central American Countries, 2019-2020*</a:t>
            </a:r>
            <a:endParaRPr lang="en-US" altLang="en-US" sz="2000" b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608481" y="3725741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prstClr val="black"/>
                </a:solidFill>
              </a:rPr>
              <a:t>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515079-8EF8-4218-B198-6FA9E462CF05}"/>
              </a:ext>
            </a:extLst>
          </p:cNvPr>
          <p:cNvSpPr txBox="1"/>
          <p:nvPr/>
        </p:nvSpPr>
        <p:spPr>
          <a:xfrm>
            <a:off x="2057399" y="1255050"/>
            <a:ext cx="753021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N=2,188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56EBC7-26DE-4E83-9B92-20639B15B1E8}"/>
              </a:ext>
            </a:extLst>
          </p:cNvPr>
          <p:cNvSpPr txBox="1"/>
          <p:nvPr/>
        </p:nvSpPr>
        <p:spPr>
          <a:xfrm>
            <a:off x="7467600" y="1304218"/>
            <a:ext cx="685800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/>
              <a:t>N=634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AAFB1085-AE22-4F94-8EE9-DF082CA4E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447401"/>
            <a:ext cx="40318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solidFill>
                  <a:prstClr val="black"/>
                </a:solidFill>
                <a:latin typeface="Calibri"/>
              </a:rPr>
              <a:t>Proportion of subnational levels by notification rates and year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D000A38-A6FC-44F8-82AC-EFE0D13EE4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340691"/>
              </p:ext>
            </p:extLst>
          </p:nvPr>
        </p:nvGraphicFramePr>
        <p:xfrm>
          <a:off x="4682249" y="4816381"/>
          <a:ext cx="33655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3365259" imgH="901759" progId="Excel.Sheet.12">
                  <p:embed/>
                </p:oleObj>
              </mc:Choice>
              <mc:Fallback>
                <p:oleObj name="Worksheet" r:id="rId5" imgW="3365259" imgH="901759" progId="Excel.Sheet.12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D000A38-A6FC-44F8-82AC-EFE0D13EE4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82249" y="4816381"/>
                        <a:ext cx="33655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632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AFBDFF-7074-4169-B6F6-6FC038F1F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E577EE-5383-40FF-AA38-E42826ACE7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1C8D9C-BABD-471E-9C6F-DF5A6426916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Ebrima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10</cp:revision>
  <dcterms:created xsi:type="dcterms:W3CDTF">2015-04-21T15:28:02Z</dcterms:created>
  <dcterms:modified xsi:type="dcterms:W3CDTF">2021-02-19T23:24:52Z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