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7F33-EA35-4629-A429-7791CE8A49C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BF30-5900-41B8-B6E6-89670B1F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5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7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ap&#10;&#10;Description automatically generated">
            <a:extLst>
              <a:ext uri="{FF2B5EF4-FFF2-40B4-BE49-F238E27FC236}">
                <a16:creationId xmlns:a16="http://schemas.microsoft.com/office/drawing/2014/main" id="{348AA979-54CA-429A-BD0A-1D9E598C8D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3" t="12845" r="15000" b="15925"/>
          <a:stretch/>
        </p:blipFill>
        <p:spPr>
          <a:xfrm>
            <a:off x="590551" y="1426552"/>
            <a:ext cx="3917442" cy="2959840"/>
          </a:xfrm>
          <a:prstGeom prst="rect">
            <a:avLst/>
          </a:prstGeom>
        </p:spPr>
      </p:pic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3F3280BA-A706-43DC-8654-7C0F4DB851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3" t="13333" r="16279" b="16666"/>
          <a:stretch/>
        </p:blipFill>
        <p:spPr>
          <a:xfrm>
            <a:off x="4973773" y="1255050"/>
            <a:ext cx="3917441" cy="2869753"/>
          </a:xfrm>
          <a:prstGeom prst="rect">
            <a:avLst/>
          </a:prstGeo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648" y="4551797"/>
            <a:ext cx="12668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&lt;1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1-1.99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Arial" charset="0"/>
              </a:rPr>
              <a:t>≥2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99961" y="4823304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99961" y="5051904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99961" y="5280504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219200" y="3725741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</a:rPr>
              <a:t>2019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608481" y="3725741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</a:rPr>
              <a:t>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15079-8EF8-4218-B198-6FA9E462CF05}"/>
              </a:ext>
            </a:extLst>
          </p:cNvPr>
          <p:cNvSpPr txBox="1"/>
          <p:nvPr/>
        </p:nvSpPr>
        <p:spPr>
          <a:xfrm>
            <a:off x="2057399" y="1255050"/>
            <a:ext cx="753021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N=2,188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56EBC7-26DE-4E83-9B92-20639B15B1E8}"/>
              </a:ext>
            </a:extLst>
          </p:cNvPr>
          <p:cNvSpPr txBox="1"/>
          <p:nvPr/>
        </p:nvSpPr>
        <p:spPr>
          <a:xfrm>
            <a:off x="7467600" y="1304218"/>
            <a:ext cx="6858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N=634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AAFB1085-AE22-4F94-8EE9-DF082CA4E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73179"/>
            <a:ext cx="45675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419" sz="1200" u="sng" dirty="0">
                <a:solidFill>
                  <a:prstClr val="black"/>
                </a:solidFill>
                <a:latin typeface="Calibri"/>
              </a:rPr>
              <a:t>Proporción de niveles subnacionales según tasa de notificación y año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A5C3C8A-5F95-4A25-81F4-35A9F107D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688"/>
            <a:ext cx="8891214" cy="70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419" altLang="en-US" sz="2000" b="1" dirty="0">
                <a:solidFill>
                  <a:srgbClr val="33339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Tasa de casos sospechosos de sarampión y rubeola por 100,000 habitantes por nivel subnacional. Países de Centro América, 2019-2020*</a:t>
            </a:r>
            <a:endParaRPr lang="es-419" altLang="en-US" sz="20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9F5ED8C6-6F1A-48FD-B0E5-EAE558471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58" y="4419600"/>
            <a:ext cx="20992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419" sz="1200" u="sng" dirty="0">
                <a:solidFill>
                  <a:prstClr val="black"/>
                </a:solidFill>
                <a:latin typeface="Calibri"/>
              </a:rPr>
              <a:t>Tasa por 100,000 habitantes**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A1839FCB-6E2E-4088-A160-5363ADBE4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44" y="6197653"/>
            <a:ext cx="84053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419" sz="1000" dirty="0">
                <a:solidFill>
                  <a:prstClr val="black"/>
                </a:solidFill>
                <a:latin typeface="+mn-lt"/>
              </a:rPr>
              <a:t>Fuente: 1) ISIS para la notificación de casos sospechosos de sarampión y rubeola. 2) Estimaciones de población de país enviadas a OPS en 2018 y 2019.</a:t>
            </a:r>
            <a:br>
              <a:rPr lang="es-419" sz="1000" dirty="0">
                <a:solidFill>
                  <a:prstClr val="black"/>
                </a:solidFill>
                <a:latin typeface="+mn-lt"/>
              </a:rPr>
            </a:br>
            <a:r>
              <a:rPr lang="es-419" sz="1000" dirty="0">
                <a:solidFill>
                  <a:prstClr val="black"/>
                </a:solidFill>
                <a:latin typeface="+mn-lt"/>
              </a:rPr>
              <a:t>Datos hasta 18 de febrero de 2021. **Niveles subnacionales con menos de 100,000 habitantes y que reportaron al menos 1 caso sospechoso por año fueron pintados en verde; si estuvieron en silencio epidemiológico, fueron pintados en rojo.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ACB998C-81F3-49AC-87B5-F56016CAB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4910"/>
              </p:ext>
            </p:extLst>
          </p:nvPr>
        </p:nvGraphicFramePr>
        <p:xfrm>
          <a:off x="4540753" y="4816552"/>
          <a:ext cx="3365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3365259" imgH="901759" progId="Excel.Sheet.12">
                  <p:embed/>
                </p:oleObj>
              </mc:Choice>
              <mc:Fallback>
                <p:oleObj name="Worksheet" r:id="rId5" imgW="3365259" imgH="901759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ACB998C-81F3-49AC-87B5-F56016CABE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0753" y="4816552"/>
                        <a:ext cx="33655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24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1C8D9C-BABD-471E-9C6F-DF5A642691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E577EE-5383-40FF-AA38-E42826ACE7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FBDFF-7074-4169-B6F6-6FC038F1F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Ebrima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2015-04-21T15:28:02Z</dcterms:created>
  <dcterms:modified xsi:type="dcterms:W3CDTF">2021-02-19T23:24:37Z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