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2E48D-D4A1-402A-A1EA-A598E6466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D160D6-ABFC-46E3-A2E7-F09C20960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4280D-AAE3-4CAF-8D12-67E64ED7D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68C32-4D19-46BD-A017-5BCC3F46A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CB4B9-680B-449D-AE67-7EBD032DC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7351-238C-4A7F-BEE3-34726B53E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8EAA4-5D15-4626-B0A3-50EDF0621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10D68-B641-4308-981E-5202A9F4F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E83AB-5F50-424B-B08E-229D40C7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3B9F0-18EF-43B9-88EC-439232B61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5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64B0D1-D107-45E9-82E1-BF3239BC7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9CCFE-6AA0-420C-A3BC-4A85E4C13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69DA6-E9E8-42A8-85AF-BB9537088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85D8B-D289-4482-9510-3F79C435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2D04C-0547-445E-BB7F-7CF07D985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28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Map 3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4773" y="1295400"/>
            <a:ext cx="8031591" cy="47418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F5F25C-B8D8-45F9-9C80-5699EEACB709}" type="datetime1">
              <a:rPr lang="en-GB" noProof="0" smtClean="0"/>
              <a:t>26/02/2021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582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313F-5D3A-437E-B61A-4149B9E0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A6627-98BA-4171-8AC4-2B1117518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0490-CDD5-4175-8B38-CE8221F9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652DD-3F07-4DF9-8917-FF2722FC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5A719-465D-4DA7-A3A2-4E609DCF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2E92C-6D42-4B57-ACEC-1143CB450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C0349-25BE-4501-BCE3-530D7C00D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87535-3F26-480F-9FE2-BFCF3C4DE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4B932-78C2-414D-A6F9-A00CF66E8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B4D64-5503-4C93-868D-3C0F7E38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3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60319-806A-4906-90CF-A68C3224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5CCF4-83BB-4EF1-B29D-419E4EB34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1137B-B4B8-4E45-9261-0C7EDD596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1E9FB-7AC2-46C2-8C00-7C40A117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D78BF-2A42-43A9-821B-9431F8F84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ECEB4-70F4-44D9-9884-7C02ACD78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0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8610A-67D5-4905-ACA0-E72E74F16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EB050-7002-40BD-807A-701540E8E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48E94-D73F-45EA-8830-E34963022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0E17B-B187-4C5B-9AB1-4B0E9378A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FA2B8-5E9B-4F49-80BC-07F515E45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41FDE6-0515-4719-BBC8-3EAE1467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563835-1D47-40D5-BF0C-C2B98F39F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31B118-0B31-4AE6-B828-E7A0FE85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7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B352-7848-4034-8D58-4B6B7983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E0BEFC-6BE1-44A2-922D-843E8F65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FA292-EABB-4F7E-9C12-38025E2B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3873EA-2E08-4E06-B8C5-26BB4800D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4A807-C856-45EA-8618-8D15938DA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405BB4-3924-4276-92B2-E94B9DF15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D794C-E44D-486D-A726-7C621402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4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66335-287D-43DD-9735-0B6A0180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3D995-DCB9-4EB1-8C78-19292F6DE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E6C90-0823-43EA-9D80-A792A76CE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A2094-93A7-4394-99AA-5A8EBB98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E1561-920D-485A-88C9-1A962993E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AE6BD-FE34-4950-BFDB-2C766208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0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8FB3F-D0E0-4881-85DC-5A2186A6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4CB55E-14C5-488C-823C-83E4BA050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F3B72-EE48-463A-B1CE-AE31A65EC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440AE-89A0-4324-96DF-042A8495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1570E-7D9A-46EB-9831-A30C0E05F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46B94-A4DD-4B37-B35D-8828902F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6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19960E-BFE3-4A9E-A48E-80EFE4C5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38461-747D-4264-8AD5-61C6B4D86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F99D4-37E3-4B55-85A2-D36393CE9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BD46C-C43A-4D4D-9ADF-20FC480EAD2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89BE-08AC-4249-9C72-20F293D7F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A2336-C310-42C3-8535-0187B2E9E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A971-2138-4283-92C1-A58B212D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16" y="204349"/>
            <a:ext cx="11752761" cy="720000"/>
          </a:xfrm>
          <a:solidFill>
            <a:srgbClr val="FFFFFF">
              <a:alpha val="0"/>
            </a:srgbClr>
          </a:solidFill>
        </p:spPr>
        <p:txBody>
          <a:bodyPr>
            <a:noAutofit/>
          </a:bodyPr>
          <a:lstStyle/>
          <a:p>
            <a:r>
              <a:rPr lang="en-US" sz="3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Global Measles </a:t>
            </a:r>
            <a:r>
              <a:rPr sz="3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Incidence Rate per Million</a:t>
            </a:r>
            <a:r>
              <a:rPr lang="en-US" sz="3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Population, 2020*</a:t>
            </a:r>
            <a:endParaRPr sz="32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3" name="pic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0410" y="1133660"/>
            <a:ext cx="8507772" cy="477900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95123"/>
              </p:ext>
            </p:extLst>
          </p:nvPr>
        </p:nvGraphicFramePr>
        <p:xfrm>
          <a:off x="333818" y="1962774"/>
          <a:ext cx="2556425" cy="305877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65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57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200" b="1" dirty="0">
                          <a:solidFill>
                            <a:schemeClr val="tx1"/>
                          </a:solidFill>
                        </a:rPr>
                        <a:t>Top 10**</a:t>
                      </a:r>
                      <a:endParaRPr sz="12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000" b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</a:rPr>
                        <a:t>Top 10**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00557F">
                        <a:alpha val="10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000" b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</a:rPr>
                        <a:t>Top 10**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00557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6"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b="1" dirty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sz="11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b="1" dirty="0">
                          <a:solidFill>
                            <a:schemeClr val="tx1"/>
                          </a:solidFill>
                        </a:rPr>
                        <a:t>Cases</a:t>
                      </a:r>
                      <a:endParaRPr sz="11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ct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b="1" dirty="0">
                          <a:solidFill>
                            <a:schemeClr val="tx1"/>
                          </a:solidFill>
                        </a:rPr>
                        <a:t>Rate</a:t>
                      </a:r>
                      <a:endParaRPr sz="11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49"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DR Congo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sz="1100" dirty="0">
                          <a:solidFill>
                            <a:schemeClr val="tx1"/>
                          </a:solidFill>
                        </a:rPr>
                        <a:t>095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>
                          <a:solidFill>
                            <a:schemeClr val="tx1"/>
                          </a:solidFill>
                        </a:rPr>
                        <a:t>168.65</a:t>
                      </a:r>
                      <a:endParaRPr sz="11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749"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Nigeria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sz="1100" dirty="0">
                          <a:solidFill>
                            <a:schemeClr val="tx1"/>
                          </a:solidFill>
                        </a:rPr>
                        <a:t>222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>
                          <a:solidFill>
                            <a:schemeClr val="tx1"/>
                          </a:solidFill>
                        </a:rPr>
                        <a:t>49.58</a:t>
                      </a:r>
                      <a:endParaRPr sz="11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749"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>
                          <a:solidFill>
                            <a:schemeClr val="tx1"/>
                          </a:solidFill>
                        </a:rPr>
                        <a:t>Brazil</a:t>
                      </a:r>
                      <a:endParaRPr sz="11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sz="1100" dirty="0">
                          <a:solidFill>
                            <a:schemeClr val="tx1"/>
                          </a:solidFill>
                        </a:rPr>
                        <a:t>427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>
                          <a:solidFill>
                            <a:schemeClr val="tx1"/>
                          </a:solidFill>
                        </a:rPr>
                        <a:t>39.4</a:t>
                      </a:r>
                      <a:endParaRPr sz="11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749"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India***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sz="1100" dirty="0">
                          <a:solidFill>
                            <a:schemeClr val="tx1"/>
                          </a:solidFill>
                        </a:rPr>
                        <a:t>444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3.94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749"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>
                          <a:solidFill>
                            <a:schemeClr val="tx1"/>
                          </a:solidFill>
                        </a:rPr>
                        <a:t>Uzbekistan</a:t>
                      </a:r>
                      <a:endParaRPr sz="11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sz="1100" dirty="0">
                          <a:solidFill>
                            <a:schemeClr val="tx1"/>
                          </a:solidFill>
                        </a:rPr>
                        <a:t>053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121.95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749"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>
                          <a:solidFill>
                            <a:schemeClr val="tx1"/>
                          </a:solidFill>
                        </a:rPr>
                        <a:t>Philippines</a:t>
                      </a:r>
                      <a:endParaRPr sz="11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sz="1100" dirty="0">
                          <a:solidFill>
                            <a:schemeClr val="tx1"/>
                          </a:solidFill>
                        </a:rPr>
                        <a:t>763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34.3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80"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Central African Republic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sz="1100" dirty="0">
                          <a:solidFill>
                            <a:schemeClr val="tx1"/>
                          </a:solidFill>
                        </a:rPr>
                        <a:t>427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696.42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749"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>
                          <a:solidFill>
                            <a:schemeClr val="tx1"/>
                          </a:solidFill>
                        </a:rPr>
                        <a:t>Kazakhstan</a:t>
                      </a:r>
                      <a:endParaRPr sz="11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sz="1100" dirty="0">
                          <a:solidFill>
                            <a:schemeClr val="tx1"/>
                          </a:solidFill>
                        </a:rPr>
                        <a:t>269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174.09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749"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>
                          <a:solidFill>
                            <a:schemeClr val="tx1"/>
                          </a:solidFill>
                        </a:rPr>
                        <a:t>Pakistan</a:t>
                      </a:r>
                      <a:endParaRPr sz="11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sz="1100" dirty="0">
                          <a:solidFill>
                            <a:schemeClr val="tx1"/>
                          </a:solidFill>
                        </a:rPr>
                        <a:t>280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10.94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749"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>
                          <a:solidFill>
                            <a:schemeClr val="tx1"/>
                          </a:solidFill>
                        </a:rPr>
                        <a:t>Chad</a:t>
                      </a:r>
                      <a:endParaRPr sz="11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sz="1100" dirty="0">
                          <a:solidFill>
                            <a:schemeClr val="tx1"/>
                          </a:solidFill>
                        </a:rPr>
                        <a:t>170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marR="63500" algn="r">
                        <a:spcBef>
                          <a:spcPts val="2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sz="1100" dirty="0">
                          <a:solidFill>
                            <a:schemeClr val="tx1"/>
                          </a:solidFill>
                        </a:rPr>
                        <a:t>133.25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223816" y="6059976"/>
            <a:ext cx="10642592" cy="677463"/>
          </a:xfrm>
          <a:solidFill>
            <a:srgbClr val="FFFFFF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/>
              <a:t>* </a:t>
            </a:r>
            <a:r>
              <a:rPr sz="1000" dirty="0"/>
              <a:t>Based on data received 2021-02</a:t>
            </a:r>
            <a:r>
              <a:rPr lang="en-US" sz="1000" dirty="0"/>
              <a:t> </a:t>
            </a:r>
            <a:br>
              <a:rPr lang="en-US" sz="1000" dirty="0"/>
            </a:br>
            <a:r>
              <a:rPr sz="1000" dirty="0"/>
              <a:t>** Countries with the highest number of cases for the period</a:t>
            </a:r>
            <a:br>
              <a:rPr lang="en-US" sz="1000" dirty="0"/>
            </a:br>
            <a:r>
              <a:rPr sz="1000" dirty="0"/>
              <a:t>***WHO classifies all suspected measles cases reported from India as measles clinically compatible if a specimen was not collected as per the algorithm for classification of suspected measles in the WHO VPD Surveillance Standards.  Thus</a:t>
            </a:r>
            <a:r>
              <a:rPr lang="en-US" sz="1000" dirty="0"/>
              <a:t>, </a:t>
            </a:r>
            <a:r>
              <a:rPr sz="1000" dirty="0"/>
              <a:t>numbers might be different between what WHO reports and what India reports.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F2E4F1-DE6C-476E-86A4-B341BAFFFB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61835F-1A09-4495-8C1B-5CFFD1A54F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FE4A46-CDEA-4A94-B462-8A888E73B8B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140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Global Measles Incidence Rate per Million Population, 2020*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2021-02-12T19:44:08Z</dcterms:created>
  <dcterms:modified xsi:type="dcterms:W3CDTF">2021-02-26T21:59:45Z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