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091850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avopam\AppData\Local\Microsoft\Windows\INetCache\Content.Outlook\ZXU8K8EF\MR%20Notification%20Rates%202016-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 (2)'!$I$1:$I$23</c:f>
              <c:strCache>
                <c:ptCount val="22"/>
                <c:pt idx="0">
                  <c:v>CUB</c:v>
                </c:pt>
                <c:pt idx="1">
                  <c:v>BRA</c:v>
                </c:pt>
                <c:pt idx="2">
                  <c:v>PRY</c:v>
                </c:pt>
                <c:pt idx="3">
                  <c:v>VEN</c:v>
                </c:pt>
                <c:pt idx="4">
                  <c:v>SLV</c:v>
                </c:pt>
                <c:pt idx="5">
                  <c:v>CRI</c:v>
                </c:pt>
                <c:pt idx="6">
                  <c:v>MEX</c:v>
                </c:pt>
                <c:pt idx="7">
                  <c:v>NIC</c:v>
                </c:pt>
                <c:pt idx="8">
                  <c:v>COL</c:v>
                </c:pt>
                <c:pt idx="9">
                  <c:v>HTI</c:v>
                </c:pt>
                <c:pt idx="10">
                  <c:v>HND</c:v>
                </c:pt>
                <c:pt idx="11">
                  <c:v>ECU</c:v>
                </c:pt>
                <c:pt idx="12">
                  <c:v>ARG</c:v>
                </c:pt>
                <c:pt idx="13">
                  <c:v>CAR</c:v>
                </c:pt>
                <c:pt idx="14">
                  <c:v>PAN</c:v>
                </c:pt>
                <c:pt idx="15">
                  <c:v>BOL</c:v>
                </c:pt>
                <c:pt idx="16">
                  <c:v>BLZ</c:v>
                </c:pt>
                <c:pt idx="17">
                  <c:v>DOM</c:v>
                </c:pt>
                <c:pt idx="18">
                  <c:v>GTM</c:v>
                </c:pt>
                <c:pt idx="19">
                  <c:v>URY</c:v>
                </c:pt>
                <c:pt idx="20">
                  <c:v>CHL</c:v>
                </c:pt>
                <c:pt idx="21">
                  <c:v>PER</c:v>
                </c:pt>
              </c:strCache>
              <c:extLst/>
            </c:strRef>
          </c:cat>
          <c:val>
            <c:numRef>
              <c:f>'Sheet1 (2)'!$J$1:$J$23</c:f>
              <c:numCache>
                <c:formatCode>0.00</c:formatCode>
                <c:ptCount val="22"/>
                <c:pt idx="0">
                  <c:v>13.596293897488891</c:v>
                </c:pt>
                <c:pt idx="1">
                  <c:v>8.1887694747965742</c:v>
                </c:pt>
                <c:pt idx="2">
                  <c:v>8.0336150005678171</c:v>
                </c:pt>
                <c:pt idx="3">
                  <c:v>3.1333583697224316</c:v>
                </c:pt>
                <c:pt idx="4">
                  <c:v>2.944712937511496</c:v>
                </c:pt>
                <c:pt idx="5">
                  <c:v>2.0219414013899182</c:v>
                </c:pt>
                <c:pt idx="6">
                  <c:v>1.9420976762979696</c:v>
                </c:pt>
                <c:pt idx="7">
                  <c:v>1.8869194816737862</c:v>
                </c:pt>
                <c:pt idx="8">
                  <c:v>1.2833392069521854</c:v>
                </c:pt>
                <c:pt idx="9">
                  <c:v>1.2453373298722308</c:v>
                </c:pt>
                <c:pt idx="10">
                  <c:v>1.191364665820192</c:v>
                </c:pt>
                <c:pt idx="11">
                  <c:v>0.77084133931415533</c:v>
                </c:pt>
                <c:pt idx="12">
                  <c:v>0.72130632912893622</c:v>
                </c:pt>
                <c:pt idx="13">
                  <c:v>0.68661178183372529</c:v>
                </c:pt>
                <c:pt idx="14">
                  <c:v>0.64893407942211523</c:v>
                </c:pt>
                <c:pt idx="15">
                  <c:v>0.63393999963505621</c:v>
                </c:pt>
                <c:pt idx="16">
                  <c:v>0.50299154219721776</c:v>
                </c:pt>
                <c:pt idx="17">
                  <c:v>0.43326342121021733</c:v>
                </c:pt>
                <c:pt idx="18">
                  <c:v>0.39630339357944983</c:v>
                </c:pt>
                <c:pt idx="19">
                  <c:v>0.2590877176012969</c:v>
                </c:pt>
                <c:pt idx="20">
                  <c:v>0.25632697361699713</c:v>
                </c:pt>
                <c:pt idx="21">
                  <c:v>0.22443390036457178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367E-4388-ACE1-6280B2F5F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27"/>
        <c:axId val="983242960"/>
        <c:axId val="910684288"/>
      </c:barChart>
      <c:catAx>
        <c:axId val="98324296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0684288"/>
        <c:crosses val="autoZero"/>
        <c:auto val="1"/>
        <c:lblAlgn val="ctr"/>
        <c:lblOffset val="100"/>
        <c:noMultiLvlLbl val="0"/>
      </c:catAx>
      <c:valAx>
        <c:axId val="910684288"/>
        <c:scaling>
          <c:orientation val="minMax"/>
          <c:max val="14"/>
        </c:scaling>
        <c:delete val="0"/>
        <c:axPos val="l"/>
        <c:numFmt formatCode="0.00" sourceLinked="1"/>
        <c:majorTickMark val="in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324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29E46-9D7F-49C2-AC5E-6D5163D7C7FB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53B0A-26EF-43A9-93F7-C3FC94AC3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98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2D55A5-D8CD-4CD6-A7A8-7564D6FE87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550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8B697-C7DF-4EBE-A6A5-E39D6E062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F929B-C408-42D1-905E-140B75BCC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BA156-A589-4CEB-8EFB-655DC9CC2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77F00-997C-4770-8CC5-87C05CDC5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7C2B2-47D1-4A59-9132-6AA5A8491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88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A6E69-ED8A-4C1D-B812-B52B9EE3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62F1C-EBDF-481A-924A-5C93F9276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BF8E3-0280-4C38-B764-DC758174F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7259A-B459-4390-8D0F-57505486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0859E-96AD-4429-A390-EBBF2A7E1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5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FE71F8-0271-4F01-9E2C-D4AF770229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9D8597-60A5-42DB-8A16-CFAAB8BC5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2170A-80BC-4B8C-9D07-0D4BE64A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B1A5-B5DE-462C-B1AA-A3B919EFD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4CF2E-0EA4-4515-B824-1B219CE3D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13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4838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7A8AB-89FD-4813-9D4A-D09A8E69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F99FD-02FA-47B8-A32B-823B4B347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C83DC-330A-44B6-92F2-113D93856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363DA-B7AE-42B3-B235-2CAB0DE5E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61B35-E047-4FB9-975D-68F98A7F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3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0882F-81A2-4107-A1E3-3E72AEC8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B1A78-61D4-4973-9FDD-B6F6EBE8F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1A9E9-2A16-44B4-BF2C-1B1FD7C8A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1C92B-B953-4962-AE64-D13805339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E3D83-C905-4903-A807-B8798D9F8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6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8B2EC-043B-44FC-A925-5E0CCB700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98503-1D8A-4DA0-9815-8B1E8C7C3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050E6-810D-4A38-971E-CE9CF2572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DDEA94-D08C-4F9D-B7CA-124AFD56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9C1387-8B12-41E8-80E7-9365523CB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5E83B8-54C0-406F-BAB2-7C18302F4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6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BDBD6-2E42-40A1-BE03-0E29F876F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DBC31-686C-412A-94D4-11A36CFBF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A93FB6-7DFD-45DB-BE65-1B6E3E306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0CE26-8E12-4F94-AB5F-B0D886E07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B7200D-CF14-4609-A357-C331A26E9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4DFFBA-A49A-4713-86D7-4DC6FD12D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FC1229-CACD-4D2B-BBBF-68E0E319A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DFA7E-ACC2-4792-A49D-345CD36C6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5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078BE-32DE-4F6F-BCD3-52CFC9540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2C937-012D-42D6-8180-56CF3472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13D40A-9AE4-4527-A56B-2913B03A0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DA4784-9D1B-4232-831D-05C9ED976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0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0F8227-210A-4718-91C3-03E1D863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E0CC5B-2832-4F83-A316-952B4CF7E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032BC-CE76-4B36-9CF8-F39B72F6A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1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B92CE-DF1D-44A4-BDFA-FA2990F7B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87595-E130-4DC2-9FA2-1E5DA6558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57F765-A404-4ED1-9277-004305BB9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59A21-7D79-49AB-8A3A-6BD4A576D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EF87C-7A5A-40B8-9502-01F3E2F9E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0E6694-0FFC-417E-9D5B-8F0BF90C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3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D5D8-1382-4338-88AD-C1083E576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53DF0-4BE8-45AD-82FD-EE64FA9632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C3929-BE1F-48B7-A9C3-BC44CACB1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18FAB-C74F-48A1-9D2F-03A1C71E5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C01CB-35C3-4788-8BE7-94B20D8C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E6F11-7959-4B9C-A22E-E944F8DD2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0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AAED83-9F4E-44D3-8E06-1B3E9E12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A7263-B6B1-4291-8969-22258A13F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D494A-7401-445C-84E6-A947B3BF80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AB62E-6B4F-4749-B81C-106C17E075C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E43A8-16D3-4F6E-8C04-2DF6DAA57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497A6-A8BA-4B45-B5B3-810241249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BCE93-149E-4B94-9436-4B0EC4C37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7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3B7920C-7964-48D3-A5E4-7ED984FED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522" y="66673"/>
            <a:ext cx="9093200" cy="868711"/>
          </a:xfrm>
          <a:prstGeom prst="rect">
            <a:avLst/>
          </a:prstGeom>
          <a:noFill/>
          <a:ln>
            <a:noFill/>
          </a:ln>
          <a:effectLst/>
        </p:spPr>
        <p:txBody>
          <a:bodyPr lIns="41148" tIns="20574" rIns="41148" bIns="20574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62188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7AB7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Tasa de Notificación de </a:t>
            </a: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Casos Sospechosos de </a:t>
            </a:r>
            <a:r>
              <a:rPr kumimoji="0" lang="es-419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Sarampión Rubeola </a:t>
            </a: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por 100,000 habitantes </a:t>
            </a: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7AB7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por países. América Latina y el Caribe, 2016-2020</a:t>
            </a: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/>
                <a:ea typeface="ＭＳ Ｐゴシック" pitchFamily="34" charset="-128"/>
              </a:rPr>
              <a:t>*</a:t>
            </a:r>
            <a:endParaRPr kumimoji="0" lang="es-419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E289C6-6279-49E3-9320-CB2C9CB66BE7}"/>
              </a:ext>
            </a:extLst>
          </p:cNvPr>
          <p:cNvSpPr/>
          <p:nvPr/>
        </p:nvSpPr>
        <p:spPr>
          <a:xfrm>
            <a:off x="279561" y="6014422"/>
            <a:ext cx="163286" cy="78717"/>
          </a:xfrm>
          <a:prstGeom prst="rect">
            <a:avLst/>
          </a:prstGeom>
          <a:solidFill>
            <a:srgbClr val="92D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C7FFD4-9087-450D-8C32-74413B23ECE1}"/>
              </a:ext>
            </a:extLst>
          </p:cNvPr>
          <p:cNvSpPr txBox="1"/>
          <p:nvPr/>
        </p:nvSpPr>
        <p:spPr>
          <a:xfrm>
            <a:off x="361204" y="5943634"/>
            <a:ext cx="15991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&gt;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2.00 x 100,000 habitantes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390323-4086-445D-A781-2C365A0912C5}"/>
              </a:ext>
            </a:extLst>
          </p:cNvPr>
          <p:cNvSpPr/>
          <p:nvPr/>
        </p:nvSpPr>
        <p:spPr>
          <a:xfrm>
            <a:off x="1788272" y="6028583"/>
            <a:ext cx="172130" cy="93370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379868-9A2D-4C41-B5B7-065DF5D53454}"/>
              </a:ext>
            </a:extLst>
          </p:cNvPr>
          <p:cNvSpPr txBox="1"/>
          <p:nvPr/>
        </p:nvSpPr>
        <p:spPr>
          <a:xfrm>
            <a:off x="2042045" y="5943634"/>
            <a:ext cx="17623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1.00-1.99 x 100,000 habitantes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849F18-FF89-4E0D-AF5A-0C5EBC166A40}"/>
              </a:ext>
            </a:extLst>
          </p:cNvPr>
          <p:cNvSpPr/>
          <p:nvPr/>
        </p:nvSpPr>
        <p:spPr>
          <a:xfrm>
            <a:off x="3657916" y="6028582"/>
            <a:ext cx="154442" cy="93371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2737D2-5AE6-42C7-BFA2-9679BF4307A2}"/>
              </a:ext>
            </a:extLst>
          </p:cNvPr>
          <p:cNvSpPr txBox="1"/>
          <p:nvPr/>
        </p:nvSpPr>
        <p:spPr>
          <a:xfrm>
            <a:off x="3874467" y="5943634"/>
            <a:ext cx="15458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&lt;0.99 x 100,000 habitantes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E5898B-0C0E-44AF-802C-5DEA85084C14}"/>
              </a:ext>
            </a:extLst>
          </p:cNvPr>
          <p:cNvSpPr txBox="1"/>
          <p:nvPr/>
        </p:nvSpPr>
        <p:spPr>
          <a:xfrm>
            <a:off x="5979122" y="6174466"/>
            <a:ext cx="5657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0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Fuente: Reportes de países a través de ISIS, MESS y Excel a FPL-IM/PAHO        *Datos hasta la SE- 07, 2021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419" sz="1000" dirty="0">
                <a:solidFill>
                  <a:prstClr val="black"/>
                </a:solidFill>
                <a:latin typeface="Calibri"/>
              </a:rPr>
              <a:t> SR: sarampión-rubeola</a:t>
            </a:r>
            <a:endParaRPr kumimoji="0" lang="es-419" sz="10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4CE958E-F296-485B-8818-092155AB21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958190"/>
              </p:ext>
            </p:extLst>
          </p:nvPr>
        </p:nvGraphicFramePr>
        <p:xfrm>
          <a:off x="382144" y="1104021"/>
          <a:ext cx="4311650" cy="474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311754" imgH="4749565" progId="Excel.Sheet.12">
                  <p:embed/>
                </p:oleObj>
              </mc:Choice>
              <mc:Fallback>
                <p:oleObj name="Worksheet" r:id="rId3" imgW="4311754" imgH="4749565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4CE958E-F296-485B-8818-092155AB21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2144" y="1104021"/>
                        <a:ext cx="4311650" cy="474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0E4D7671-6EF3-471D-8549-A93AE81787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6813036"/>
              </p:ext>
            </p:extLst>
          </p:nvPr>
        </p:nvGraphicFramePr>
        <p:xfrm>
          <a:off x="4994633" y="1371238"/>
          <a:ext cx="6782564" cy="4215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0D4FF1AC-9A2D-4CE7-B6CE-35D4C8426BC8}"/>
              </a:ext>
            </a:extLst>
          </p:cNvPr>
          <p:cNvSpPr txBox="1"/>
          <p:nvPr/>
        </p:nvSpPr>
        <p:spPr>
          <a:xfrm>
            <a:off x="8659746" y="4019404"/>
            <a:ext cx="1405634" cy="46166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sz="1200" dirty="0"/>
              <a:t>2020 Tasa regional de SR: 3.8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4AE440-3800-46E8-8B3A-5F3E69FE8CB2}"/>
              </a:ext>
            </a:extLst>
          </p:cNvPr>
          <p:cNvCxnSpPr/>
          <p:nvPr/>
        </p:nvCxnSpPr>
        <p:spPr>
          <a:xfrm>
            <a:off x="5314522" y="4764505"/>
            <a:ext cx="6387050" cy="55002"/>
          </a:xfrm>
          <a:prstGeom prst="line">
            <a:avLst/>
          </a:prstGeom>
          <a:ln w="190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4428E4F-1D9F-4A7E-B765-FD88BB345D7C}"/>
              </a:ext>
            </a:extLst>
          </p:cNvPr>
          <p:cNvSpPr txBox="1"/>
          <p:nvPr/>
        </p:nvSpPr>
        <p:spPr>
          <a:xfrm>
            <a:off x="6524916" y="1633784"/>
            <a:ext cx="45658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Tasa de </a:t>
            </a:r>
            <a:r>
              <a:rPr lang="en-US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notificación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de </a:t>
            </a:r>
            <a:r>
              <a:rPr lang="en-US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casos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sospechosos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de SR, 2020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0456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11020D-4BFF-4AE0-84F9-23379C4CDE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2CCB33-BD5D-4357-9155-083B24E68E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F4ACDC7-B3ED-4FBC-BE38-A42F66FC23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84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Excel 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11</cp:revision>
  <dcterms:created xsi:type="dcterms:W3CDTF">2020-05-22T21:44:59Z</dcterms:created>
  <dcterms:modified xsi:type="dcterms:W3CDTF">2021-03-16T12:18:18Z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