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14091852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8E2F25-E410-40D7-8AF7-3537466FE25F}" v="35" dt="2021-03-19T13:05:52.2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4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Data/Coverage%20MMR%201-MMR2%202014/Resumen%20septiembre%200311who_dosis%20aplicadas%202019_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'original '!$Y$425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'original '!$AC$426:$AC$434</c:f>
              <c:strCache>
                <c:ptCount val="9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 </c:v>
                </c:pt>
                <c:pt idx="8">
                  <c:v>September</c:v>
                </c:pt>
              </c:strCache>
            </c:strRef>
          </c:cat>
          <c:val>
            <c:numRef>
              <c:f>'original '!$Y$426:$Y$434</c:f>
              <c:numCache>
                <c:formatCode>_(* #,##0_);_(* \(#,##0\);_(* "-"??_);_(@_)</c:formatCode>
                <c:ptCount val="9"/>
                <c:pt idx="0">
                  <c:v>322157</c:v>
                </c:pt>
                <c:pt idx="1">
                  <c:v>290676</c:v>
                </c:pt>
                <c:pt idx="2">
                  <c:v>291999</c:v>
                </c:pt>
                <c:pt idx="3">
                  <c:v>299104</c:v>
                </c:pt>
                <c:pt idx="4">
                  <c:v>362902</c:v>
                </c:pt>
                <c:pt idx="5">
                  <c:v>328783</c:v>
                </c:pt>
                <c:pt idx="6">
                  <c:v>301459</c:v>
                </c:pt>
                <c:pt idx="7">
                  <c:v>258228</c:v>
                </c:pt>
                <c:pt idx="8">
                  <c:v>251939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26-4D17-9020-9E0FF75C9F29}"/>
            </c:ext>
          </c:extLst>
        </c:ser>
        <c:ser>
          <c:idx val="1"/>
          <c:order val="1"/>
          <c:tx>
            <c:strRef>
              <c:f>'original '!$Z$425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'original '!$AC$426:$AC$434</c:f>
              <c:strCache>
                <c:ptCount val="9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 </c:v>
                </c:pt>
                <c:pt idx="8">
                  <c:v>September</c:v>
                </c:pt>
              </c:strCache>
            </c:strRef>
          </c:cat>
          <c:val>
            <c:numRef>
              <c:f>'original '!$Z$426:$Z$434</c:f>
              <c:numCache>
                <c:formatCode>_(* #,##0_);_(* \(#,##0\);_(* "-"??_);_(@_)</c:formatCode>
                <c:ptCount val="9"/>
                <c:pt idx="0">
                  <c:v>314282</c:v>
                </c:pt>
                <c:pt idx="1">
                  <c:v>295478</c:v>
                </c:pt>
                <c:pt idx="2">
                  <c:v>255463</c:v>
                </c:pt>
                <c:pt idx="3">
                  <c:v>202703</c:v>
                </c:pt>
                <c:pt idx="4">
                  <c:v>249618</c:v>
                </c:pt>
                <c:pt idx="5">
                  <c:v>259099.27818448024</c:v>
                </c:pt>
                <c:pt idx="6">
                  <c:v>235307</c:v>
                </c:pt>
                <c:pt idx="7">
                  <c:v>239896</c:v>
                </c:pt>
                <c:pt idx="8">
                  <c:v>294636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26-4D17-9020-9E0FF75C9F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5007152"/>
        <c:axId val="842591872"/>
      </c:barChart>
      <c:lineChart>
        <c:grouping val="standard"/>
        <c:varyColors val="0"/>
        <c:ser>
          <c:idx val="2"/>
          <c:order val="2"/>
          <c:tx>
            <c:strRef>
              <c:f>'original '!$AB$425</c:f>
              <c:strCache>
                <c:ptCount val="1"/>
                <c:pt idx="0">
                  <c:v>Difference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'original '!$X$426:$X$434</c:f>
              <c:strCache>
                <c:ptCount val="9"/>
                <c:pt idx="0">
                  <c:v>Enero</c:v>
                </c:pt>
                <c:pt idx="1">
                  <c:v>Febrero </c:v>
                </c:pt>
                <c:pt idx="2">
                  <c:v>Marzo</c:v>
                </c:pt>
                <c:pt idx="3">
                  <c:v>Abril </c:v>
                </c:pt>
                <c:pt idx="4">
                  <c:v>Mayo </c:v>
                </c:pt>
                <c:pt idx="5">
                  <c:v>Junio </c:v>
                </c:pt>
                <c:pt idx="6">
                  <c:v>Julio </c:v>
                </c:pt>
                <c:pt idx="7">
                  <c:v>Agosto</c:v>
                </c:pt>
                <c:pt idx="8">
                  <c:v>Septiembre</c:v>
                </c:pt>
              </c:strCache>
            </c:strRef>
          </c:cat>
          <c:val>
            <c:numRef>
              <c:f>'original '!$AA$426:$AA$434</c:f>
              <c:numCache>
                <c:formatCode>0.0</c:formatCode>
                <c:ptCount val="9"/>
                <c:pt idx="0">
                  <c:v>2.4444603097247617</c:v>
                </c:pt>
                <c:pt idx="1">
                  <c:v>-1.6520111739531298</c:v>
                </c:pt>
                <c:pt idx="2">
                  <c:v>12.512371617711018</c:v>
                </c:pt>
                <c:pt idx="3">
                  <c:v>32.229926714453839</c:v>
                </c:pt>
                <c:pt idx="4">
                  <c:v>31.216140996742926</c:v>
                </c:pt>
                <c:pt idx="5">
                  <c:v>21.194441870631923</c:v>
                </c:pt>
                <c:pt idx="6">
                  <c:v>21.94394594289771</c:v>
                </c:pt>
                <c:pt idx="7">
                  <c:v>7.0991526867729293</c:v>
                </c:pt>
                <c:pt idx="8">
                  <c:v>-16.947356304502282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326-4D17-9020-9E0FF75C9F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5016352"/>
        <c:axId val="842607264"/>
      </c:lineChart>
      <c:catAx>
        <c:axId val="100500715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2591872"/>
        <c:crosses val="autoZero"/>
        <c:auto val="1"/>
        <c:lblAlgn val="ctr"/>
        <c:lblOffset val="100"/>
        <c:noMultiLvlLbl val="0"/>
      </c:catAx>
      <c:valAx>
        <c:axId val="842591872"/>
        <c:scaling>
          <c:orientation val="minMax"/>
        </c:scaling>
        <c:delete val="0"/>
        <c:axPos val="l"/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5007152"/>
        <c:crosses val="autoZero"/>
        <c:crossBetween val="between"/>
      </c:valAx>
      <c:valAx>
        <c:axId val="842607264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5016352"/>
        <c:crosses val="max"/>
        <c:crossBetween val="between"/>
      </c:valAx>
      <c:catAx>
        <c:axId val="10050163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426072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010ED-8973-4BD6-B118-577C26D1E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5BFB5-3B62-4E14-AE00-9610D9463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F316C-D624-48FB-B479-E01A3932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B2F32-4440-44D8-A236-36083DFD4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0F6B7-4D1C-417C-A113-CDF9C4CE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31B46-F630-444D-9753-6A142C417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B6EC6-1E08-4BB3-812F-208F28D97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88462-8327-43E5-810A-0D5CEBD46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ACF9A-8D77-45B6-B94E-A3234363B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1979C-29E4-46CB-9DDE-E5AF2CE7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5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2DFC40-07C9-49B9-9FC5-5A9B59275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31418-8A4F-4243-BC2D-A08E8C8D6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88A3D-2AFE-47B6-817D-04A20F614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80033-8F48-4B4B-AB68-847D9BD7B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C7591-69F1-4067-BC7C-CB1017CAE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04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6064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A0DD-8A8C-410B-B11E-0C9726A6E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C9790-25AD-428D-A029-E68B9B177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3CF1C-D80B-43EE-A49A-C3C07359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F1353-B285-4933-8049-DBC7F1FD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E3028-1047-466D-9514-712B862CC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4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00D85-668E-4FBD-B94F-4FC583A5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C63CD-C4E2-43BB-99BE-0028262E5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FB7AC-BF86-4D03-8854-4E5941C85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3D102-96F8-42B1-8AFD-BA02120B3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FBB27-11DD-4124-A81B-E8A23902A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7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CEDD5-5188-40B0-8FB7-008125081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5B1FD-46DF-4FB7-804A-A55251DD83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AEDE23-94A7-42AB-B8BB-B496917D6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E1EAD-B840-4CE2-AAD3-C7FCEB466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078D0-985A-4EE3-A6AC-580541533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622B6-7EA0-44CB-86CC-C8E42537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037A7-E360-47D1-B6D1-2A19ECA3E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779C8-CF4D-47C8-ADB4-7AF62E9EB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527A91-0AEF-4628-B33F-E01BEACA6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F380DF-8366-4DE4-AD73-9D7C23D3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0C6DD8-2F2C-4A2F-B828-3E9704FAC7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A476C6-BF13-4083-8FB9-5459A341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6DA66C-F6B8-41AA-B414-52432E4D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496521-9793-4165-8AD9-049756A0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2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F5717-0EC4-4D03-A242-BEE30A6E7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171AA1-C877-4D40-B8E6-1F59767C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C58B92-4A2D-4CB3-89BC-DBBA186F5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46F01-2C16-4EAB-ABD2-965902ED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5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3615B5-0E3A-433D-B594-BD30332B5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FC48A-C60F-4461-B80B-D0957D494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10B69-B31F-4A21-B4AE-16A038536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2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483CD-9546-4DB6-9B67-8E4E61761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1DC0B-C5FF-4D90-8030-B060EB853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A92C2-B46C-4923-AEB3-879EC2ABB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8E44A-46DC-442E-92AD-4CAF34EF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343A7-B2A4-4F16-9E8C-CBA1D22D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1E3AA-7A4B-4309-AA2A-162A101D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2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D3FA2-C248-436D-8E4A-55EB9F780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43E807-27EF-4C39-A138-866D035A6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09A77-D34F-4746-B47E-CEEC830FA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245C9-4211-4CFD-8C94-FEFAD948B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8232F-499C-4FD5-B3A8-C30D4D0E2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A1F0B-F8AA-4E2D-95DA-20D9465BF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5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100AF9-A293-4195-BD88-2322E424B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A3971-686A-44CE-B5CB-BBE62C016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2595F-9261-41C9-B9F2-C0061F8CC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B9BA6-5B6F-44A8-ADF9-BEEC9090E30A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5924-A267-4F0F-A925-56D1EF588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C4907-53C9-4C02-8AC4-48D9B99F6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312C0-FDF7-48B8-B8BB-E34A2F4A2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D4F62D1-3065-4863-9A80-C3FF8A288EBF}"/>
              </a:ext>
            </a:extLst>
          </p:cNvPr>
          <p:cNvSpPr txBox="1">
            <a:spLocks/>
          </p:cNvSpPr>
          <p:nvPr/>
        </p:nvSpPr>
        <p:spPr>
          <a:xfrm>
            <a:off x="206256" y="0"/>
            <a:ext cx="11914700" cy="1505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Reduction in the number of MMR1 doses among Latin American and the Caribbean*: January-September of 2019 vs 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80C35F-7CCB-4C55-904C-052E1ECDC219}"/>
              </a:ext>
            </a:extLst>
          </p:cNvPr>
          <p:cNvSpPr txBox="1"/>
          <p:nvPr/>
        </p:nvSpPr>
        <p:spPr>
          <a:xfrm>
            <a:off x="411939" y="6329775"/>
            <a:ext cx="66145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MMR1: first dose of measles, mumps and rubella vaccine. Haiti uses measles-rubella containing vaccine (MR).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country reports sent to Immunization Unit, PAHO/WHO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5167D5-8DD6-47D7-A758-DAB3C3B774C7}"/>
              </a:ext>
            </a:extLst>
          </p:cNvPr>
          <p:cNvSpPr txBox="1"/>
          <p:nvPr/>
        </p:nvSpPr>
        <p:spPr>
          <a:xfrm>
            <a:off x="9337080" y="6329775"/>
            <a:ext cx="39263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*27 countries and 3 territories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B2C9DA9-63BD-45A3-9D79-B062E2328B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958666"/>
              </p:ext>
            </p:extLst>
          </p:nvPr>
        </p:nvGraphicFramePr>
        <p:xfrm>
          <a:off x="1113402" y="1566893"/>
          <a:ext cx="9962148" cy="460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CB7ACB6-C6FF-4E03-B91E-D343C0EFDC67}"/>
              </a:ext>
            </a:extLst>
          </p:cNvPr>
          <p:cNvSpPr txBox="1"/>
          <p:nvPr/>
        </p:nvSpPr>
        <p:spPr>
          <a:xfrm>
            <a:off x="1045406" y="1347469"/>
            <a:ext cx="990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No. of doses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0EA55B-0ABB-4AA0-9E5F-D434073719FA}"/>
              </a:ext>
            </a:extLst>
          </p:cNvPr>
          <p:cNvSpPr txBox="1"/>
          <p:nvPr/>
        </p:nvSpPr>
        <p:spPr>
          <a:xfrm>
            <a:off x="10580536" y="1336013"/>
            <a:ext cx="9900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Percentage</a:t>
            </a:r>
          </a:p>
        </p:txBody>
      </p:sp>
    </p:spTree>
    <p:extLst>
      <p:ext uri="{BB962C8B-B14F-4D97-AF65-F5344CB8AC3E}">
        <p14:creationId xmlns:p14="http://schemas.microsoft.com/office/powerpoint/2010/main" val="18910323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BA9ACF-B737-49EC-9CFE-E97194E24F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69EA27-7075-48EA-9351-A0EAAA0688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65C9E2-D097-41BB-B2A6-1B58A49671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2021-03-16T21:19:11Z</dcterms:created>
  <dcterms:modified xsi:type="dcterms:W3CDTF">2021-03-19T20:53:30Z</dcterms:modified>
</cp:coreProperties>
</file>