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14091852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44" y="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paho-my.sharepoint.com/personal/bravopam_paho_org/Documents/Measles/Data/Coverage%20MMR%201-MMR2%202014/Resumen%20septiembre%200311who_dosis%20aplicadas%202019_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'original '!$Y$425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'original '!$X$426:$X$434</c:f>
              <c:strCache>
                <c:ptCount val="9"/>
                <c:pt idx="0">
                  <c:v>Enero</c:v>
                </c:pt>
                <c:pt idx="1">
                  <c:v>Febrero </c:v>
                </c:pt>
                <c:pt idx="2">
                  <c:v>Marzo</c:v>
                </c:pt>
                <c:pt idx="3">
                  <c:v>Abril </c:v>
                </c:pt>
                <c:pt idx="4">
                  <c:v>Mayo </c:v>
                </c:pt>
                <c:pt idx="5">
                  <c:v>Junio </c:v>
                </c:pt>
                <c:pt idx="6">
                  <c:v>Julio 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'original '!$Y$426:$Y$434</c:f>
              <c:numCache>
                <c:formatCode>_(* #,##0_);_(* \(#,##0\);_(* "-"??_);_(@_)</c:formatCode>
                <c:ptCount val="9"/>
                <c:pt idx="0">
                  <c:v>322157</c:v>
                </c:pt>
                <c:pt idx="1">
                  <c:v>290676</c:v>
                </c:pt>
                <c:pt idx="2">
                  <c:v>291999</c:v>
                </c:pt>
                <c:pt idx="3">
                  <c:v>299104</c:v>
                </c:pt>
                <c:pt idx="4">
                  <c:v>362902</c:v>
                </c:pt>
                <c:pt idx="5">
                  <c:v>328783</c:v>
                </c:pt>
                <c:pt idx="6">
                  <c:v>301459</c:v>
                </c:pt>
                <c:pt idx="7">
                  <c:v>258228</c:v>
                </c:pt>
                <c:pt idx="8">
                  <c:v>251939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D2-417B-936A-33CD30BDA90A}"/>
            </c:ext>
          </c:extLst>
        </c:ser>
        <c:ser>
          <c:idx val="1"/>
          <c:order val="1"/>
          <c:tx>
            <c:strRef>
              <c:f>'original '!$Z$425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'original '!$X$426:$X$434</c:f>
              <c:strCache>
                <c:ptCount val="9"/>
                <c:pt idx="0">
                  <c:v>Enero</c:v>
                </c:pt>
                <c:pt idx="1">
                  <c:v>Febrero </c:v>
                </c:pt>
                <c:pt idx="2">
                  <c:v>Marzo</c:v>
                </c:pt>
                <c:pt idx="3">
                  <c:v>Abril </c:v>
                </c:pt>
                <c:pt idx="4">
                  <c:v>Mayo </c:v>
                </c:pt>
                <c:pt idx="5">
                  <c:v>Junio </c:v>
                </c:pt>
                <c:pt idx="6">
                  <c:v>Julio 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'original '!$Z$426:$Z$434</c:f>
              <c:numCache>
                <c:formatCode>_(* #,##0_);_(* \(#,##0\);_(* "-"??_);_(@_)</c:formatCode>
                <c:ptCount val="9"/>
                <c:pt idx="0">
                  <c:v>314282</c:v>
                </c:pt>
                <c:pt idx="1">
                  <c:v>295478</c:v>
                </c:pt>
                <c:pt idx="2">
                  <c:v>255463</c:v>
                </c:pt>
                <c:pt idx="3">
                  <c:v>202703</c:v>
                </c:pt>
                <c:pt idx="4">
                  <c:v>249618</c:v>
                </c:pt>
                <c:pt idx="5">
                  <c:v>259099.27818448024</c:v>
                </c:pt>
                <c:pt idx="6">
                  <c:v>235307</c:v>
                </c:pt>
                <c:pt idx="7">
                  <c:v>239896</c:v>
                </c:pt>
                <c:pt idx="8">
                  <c:v>294636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D2-417B-936A-33CD30BDA9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05007152"/>
        <c:axId val="842591872"/>
      </c:barChart>
      <c:lineChart>
        <c:grouping val="standard"/>
        <c:varyColors val="0"/>
        <c:ser>
          <c:idx val="2"/>
          <c:order val="2"/>
          <c:tx>
            <c:strRef>
              <c:f>'original '!$AB$424</c:f>
              <c:strCache>
                <c:ptCount val="1"/>
                <c:pt idx="0">
                  <c:v>Diferencia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'original '!$X$426:$X$434</c:f>
              <c:strCache>
                <c:ptCount val="9"/>
                <c:pt idx="0">
                  <c:v>Enero</c:v>
                </c:pt>
                <c:pt idx="1">
                  <c:v>Febrero </c:v>
                </c:pt>
                <c:pt idx="2">
                  <c:v>Marzo</c:v>
                </c:pt>
                <c:pt idx="3">
                  <c:v>Abril </c:v>
                </c:pt>
                <c:pt idx="4">
                  <c:v>Mayo </c:v>
                </c:pt>
                <c:pt idx="5">
                  <c:v>Junio </c:v>
                </c:pt>
                <c:pt idx="6">
                  <c:v>Julio 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'original '!$AA$426:$AA$434</c:f>
              <c:numCache>
                <c:formatCode>0.0</c:formatCode>
                <c:ptCount val="9"/>
                <c:pt idx="0">
                  <c:v>2.4444603097247617</c:v>
                </c:pt>
                <c:pt idx="1">
                  <c:v>-1.6520111739531298</c:v>
                </c:pt>
                <c:pt idx="2">
                  <c:v>12.512371617711018</c:v>
                </c:pt>
                <c:pt idx="3">
                  <c:v>32.229926714453839</c:v>
                </c:pt>
                <c:pt idx="4">
                  <c:v>31.216140996742926</c:v>
                </c:pt>
                <c:pt idx="5">
                  <c:v>21.194441870631923</c:v>
                </c:pt>
                <c:pt idx="6">
                  <c:v>21.94394594289771</c:v>
                </c:pt>
                <c:pt idx="7">
                  <c:v>7.0991526867729293</c:v>
                </c:pt>
                <c:pt idx="8">
                  <c:v>-16.947356304502282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7D2-417B-936A-33CD30BDA9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5016352"/>
        <c:axId val="842607264"/>
      </c:lineChart>
      <c:catAx>
        <c:axId val="100500715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2591872"/>
        <c:crosses val="autoZero"/>
        <c:auto val="1"/>
        <c:lblAlgn val="ctr"/>
        <c:lblOffset val="100"/>
        <c:noMultiLvlLbl val="0"/>
      </c:catAx>
      <c:valAx>
        <c:axId val="842591872"/>
        <c:scaling>
          <c:orientation val="minMax"/>
        </c:scaling>
        <c:delete val="0"/>
        <c:axPos val="l"/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5007152"/>
        <c:crosses val="autoZero"/>
        <c:crossBetween val="between"/>
      </c:valAx>
      <c:valAx>
        <c:axId val="842607264"/>
        <c:scaling>
          <c:orientation val="minMax"/>
        </c:scaling>
        <c:delete val="0"/>
        <c:axPos val="r"/>
        <c:numFmt formatCode="0.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5016352"/>
        <c:crosses val="max"/>
        <c:crossBetween val="between"/>
      </c:valAx>
      <c:catAx>
        <c:axId val="10050163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26072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010ED-8973-4BD6-B118-577C26D1E7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55BFB5-3B62-4E14-AE00-9610D9463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F316C-D624-48FB-B479-E01A39324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9BA6-5B6F-44A8-ADF9-BEEC9090E30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B2F32-4440-44D8-A236-36083DFD4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0F6B7-4D1C-417C-A113-CDF9C4CEA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12C0-FDF7-48B8-B8BB-E34A2F4A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85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31B46-F630-444D-9753-6A142C417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FB6EC6-1E08-4BB3-812F-208F28D97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88462-8327-43E5-810A-0D5CEBD46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9BA6-5B6F-44A8-ADF9-BEEC9090E30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ACF9A-8D77-45B6-B94E-A3234363B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1979C-29E4-46CB-9DDE-E5AF2CE75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12C0-FDF7-48B8-B8BB-E34A2F4A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58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2DFC40-07C9-49B9-9FC5-5A9B59275D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31418-8A4F-4243-BC2D-A08E8C8D6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88A3D-2AFE-47B6-817D-04A20F614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9BA6-5B6F-44A8-ADF9-BEEC9090E30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80033-8F48-4B4B-AB68-847D9BD7B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C7591-69F1-4067-BC7C-CB1017CAE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12C0-FDF7-48B8-B8BB-E34A2F4A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04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Bkground (English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902F5-B876-4410-A143-20317812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16CBCE-038D-42F2-8BEA-B1EA007D0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983163"/>
          </a:xfrm>
        </p:spPr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46064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A0DD-8A8C-410B-B11E-0C9726A6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C9790-25AD-428D-A029-E68B9B177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3CF1C-D80B-43EE-A49A-C3C073593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9BA6-5B6F-44A8-ADF9-BEEC9090E30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F1353-B285-4933-8049-DBC7F1FDD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E3028-1047-466D-9514-712B862CC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12C0-FDF7-48B8-B8BB-E34A2F4A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94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00D85-668E-4FBD-B94F-4FC583A56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3C63CD-C4E2-43BB-99BE-0028262E5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FB7AC-BF86-4D03-8854-4E5941C85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9BA6-5B6F-44A8-ADF9-BEEC9090E30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3D102-96F8-42B1-8AFD-BA02120B3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FBB27-11DD-4124-A81B-E8A23902A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12C0-FDF7-48B8-B8BB-E34A2F4A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75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CEDD5-5188-40B0-8FB7-008125081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5B1FD-46DF-4FB7-804A-A55251DD83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AEDE23-94A7-42AB-B8BB-B496917D6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EE1EAD-B840-4CE2-AAD3-C7FCEB466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9BA6-5B6F-44A8-ADF9-BEEC9090E30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A078D0-985A-4EE3-A6AC-580541533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5622B6-7EA0-44CB-86CC-C8E425374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12C0-FDF7-48B8-B8BB-E34A2F4A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538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037A7-E360-47D1-B6D1-2A19ECA3E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779C8-CF4D-47C8-ADB4-7AF62E9EB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527A91-0AEF-4628-B33F-E01BEACA62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F380DF-8366-4DE4-AD73-9D7C23D39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0C6DD8-2F2C-4A2F-B828-3E9704FAC7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A476C6-BF13-4083-8FB9-5459A3414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9BA6-5B6F-44A8-ADF9-BEEC9090E30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6DA66C-F6B8-41AA-B414-52432E4D4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496521-9793-4165-8AD9-049756A01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12C0-FDF7-48B8-B8BB-E34A2F4A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2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F5717-0EC4-4D03-A242-BEE30A6E7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171AA1-C877-4D40-B8E6-1F59767C8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9BA6-5B6F-44A8-ADF9-BEEC9090E30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C58B92-4A2D-4CB3-89BC-DBBA186F5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D46F01-2C16-4EAB-ABD2-965902ED6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12C0-FDF7-48B8-B8BB-E34A2F4A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53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3615B5-0E3A-433D-B594-BD30332B5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9BA6-5B6F-44A8-ADF9-BEEC9090E30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BFC48A-C60F-4461-B80B-D0957D494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B10B69-B31F-4A21-B4AE-16A038536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12C0-FDF7-48B8-B8BB-E34A2F4A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2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483CD-9546-4DB6-9B67-8E4E61761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1DC0B-C5FF-4D90-8030-B060EB853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AA92C2-B46C-4923-AEB3-879EC2ABB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98E44A-46DC-442E-92AD-4CAF34EF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9BA6-5B6F-44A8-ADF9-BEEC9090E30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1343A7-B2A4-4F16-9E8C-CBA1D22DD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1E3AA-7A4B-4309-AA2A-162A101DB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12C0-FDF7-48B8-B8BB-E34A2F4A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2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D3FA2-C248-436D-8E4A-55EB9F780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43E807-27EF-4C39-A138-866D035A61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709A77-D34F-4746-B47E-CEEC830FA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245C9-4211-4CFD-8C94-FEFAD948B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9BA6-5B6F-44A8-ADF9-BEEC9090E30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F8232F-499C-4FD5-B3A8-C30D4D0E2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0A1F0B-F8AA-4E2D-95DA-20D9465BF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312C0-FDF7-48B8-B8BB-E34A2F4A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65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100AF9-A293-4195-BD88-2322E424B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A3971-686A-44CE-B5CB-BBE62C016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2595F-9261-41C9-B9F2-C0061F8CC6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B9BA6-5B6F-44A8-ADF9-BEEC9090E30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5924-A267-4F0F-A925-56D1EF588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C4907-53C9-4C02-8AC4-48D9B99F68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312C0-FDF7-48B8-B8BB-E34A2F4A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7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9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9A6593-D3F4-4C98-95B1-38E27D245C1A}"/>
              </a:ext>
            </a:extLst>
          </p:cNvPr>
          <p:cNvSpPr txBox="1"/>
          <p:nvPr/>
        </p:nvSpPr>
        <p:spPr>
          <a:xfrm>
            <a:off x="9701367" y="6252499"/>
            <a:ext cx="39263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1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*27 países y 3 territorios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CDB8F5-0910-4C29-85BF-1906314E8D6B}"/>
              </a:ext>
            </a:extLst>
          </p:cNvPr>
          <p:cNvSpPr/>
          <p:nvPr/>
        </p:nvSpPr>
        <p:spPr>
          <a:xfrm>
            <a:off x="378136" y="116136"/>
            <a:ext cx="11089678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s-419" sz="3200" b="1" dirty="0">
                <a:solidFill>
                  <a:prstClr val="black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Reducción en el número de dosis de SRP1 en América Latina y el Caribe*: enero a septiembre del 2019 vs 2020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96E32D-D264-4905-B85E-FA838C39DAD7}"/>
              </a:ext>
            </a:extLst>
          </p:cNvPr>
          <p:cNvSpPr txBox="1"/>
          <p:nvPr/>
        </p:nvSpPr>
        <p:spPr>
          <a:xfrm>
            <a:off x="378136" y="6262327"/>
            <a:ext cx="6688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SRP1: primera dosis de la vacuna sarampión, rubeola y paperas. Haití</a:t>
            </a:r>
            <a:r>
              <a:rPr lang="es-419" sz="1100" dirty="0">
                <a:solidFill>
                  <a:prstClr val="black"/>
                </a:solidFill>
                <a:latin typeface="Calibri" panose="020F0502020204030204"/>
              </a:rPr>
              <a:t>í usa la vacuna sarampión-rubeola (SR).</a:t>
            </a:r>
            <a:r>
              <a:rPr kumimoji="0" lang="es-419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br>
              <a:rPr kumimoji="0" lang="es-419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s-419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Fuente: informe de países enviados a la Unidad de Inmunizaciones de la OPS/OMS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5D947DF-0635-4122-A6A3-7E74528371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085411"/>
              </p:ext>
            </p:extLst>
          </p:nvPr>
        </p:nvGraphicFramePr>
        <p:xfrm>
          <a:off x="440013" y="1390106"/>
          <a:ext cx="10965924" cy="469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5C6F36B-0B6B-45BC-9825-885BA41511E0}"/>
              </a:ext>
            </a:extLst>
          </p:cNvPr>
          <p:cNvSpPr txBox="1"/>
          <p:nvPr/>
        </p:nvSpPr>
        <p:spPr>
          <a:xfrm>
            <a:off x="440013" y="1094865"/>
            <a:ext cx="990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No. de </a:t>
            </a:r>
            <a:r>
              <a:rPr lang="en-US" sz="1000" dirty="0" err="1"/>
              <a:t>dosis</a:t>
            </a:r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F55BFA9-C849-48C1-B2D8-750081E2DD80}"/>
              </a:ext>
            </a:extLst>
          </p:cNvPr>
          <p:cNvSpPr txBox="1"/>
          <p:nvPr/>
        </p:nvSpPr>
        <p:spPr>
          <a:xfrm>
            <a:off x="10748210" y="1135544"/>
            <a:ext cx="990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Porcentaje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14262255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9FE739999C447A76F1EF8B3FD66E4" ma:contentTypeVersion="13" ma:contentTypeDescription="Create a new document." ma:contentTypeScope="" ma:versionID="cbd048430c8551c34c2c3c8571f1b260">
  <xsd:schema xmlns:xsd="http://www.w3.org/2001/XMLSchema" xmlns:xs="http://www.w3.org/2001/XMLSchema" xmlns:p="http://schemas.microsoft.com/office/2006/metadata/properties" xmlns:ns3="4655c133-e14e-4d88-8fbc-c3b347145ec5" xmlns:ns4="64ced670-a384-4657-ba0f-fc07d30f5a44" targetNamespace="http://schemas.microsoft.com/office/2006/metadata/properties" ma:root="true" ma:fieldsID="5457dbb80d17598a17de4d439e456cf2" ns3:_="" ns4:_="">
    <xsd:import namespace="4655c133-e14e-4d88-8fbc-c3b347145ec5"/>
    <xsd:import namespace="64ced670-a384-4657-ba0f-fc07d30f5a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5c133-e14e-4d88-8fbc-c3b347145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ed670-a384-4657-ba0f-fc07d30f5a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65C9E2-D097-41BB-B2A6-1B58A49671A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E69EA27-7075-48EA-9351-A0EAAA0688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BA9ACF-B737-49EC-9CFE-E97194E24F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5c133-e14e-4d88-8fbc-c3b347145ec5"/>
    <ds:schemaRef ds:uri="64ced670-a384-4657-ba0f-fc07d30f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Ebrima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4</cp:revision>
  <dcterms:created xsi:type="dcterms:W3CDTF">2021-03-16T21:19:11Z</dcterms:created>
  <dcterms:modified xsi:type="dcterms:W3CDTF">2021-03-19T20:53:14Z</dcterms:modified>
</cp:coreProperties>
</file>