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1409185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Resumen%20septiembre%200311who_dosis%20aplicadas%202019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'original '!$Y$425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'original '!$X$426:$X$434</c:f>
              <c:strCache>
                <c:ptCount val="9"/>
                <c:pt idx="0">
                  <c:v>Enero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  <c:pt idx="6">
                  <c:v>Julio 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'original '!$Y$426:$Y$434</c:f>
              <c:numCache>
                <c:formatCode>_(* #,##0_);_(* \(#,##0\);_(* "-"??_);_(@_)</c:formatCode>
                <c:ptCount val="9"/>
                <c:pt idx="0">
                  <c:v>322157</c:v>
                </c:pt>
                <c:pt idx="1">
                  <c:v>290676</c:v>
                </c:pt>
                <c:pt idx="2">
                  <c:v>291999</c:v>
                </c:pt>
                <c:pt idx="3">
                  <c:v>299104</c:v>
                </c:pt>
                <c:pt idx="4">
                  <c:v>362902</c:v>
                </c:pt>
                <c:pt idx="5">
                  <c:v>328783</c:v>
                </c:pt>
                <c:pt idx="6">
                  <c:v>301459</c:v>
                </c:pt>
                <c:pt idx="7">
                  <c:v>258228</c:v>
                </c:pt>
                <c:pt idx="8">
                  <c:v>251939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2-417B-936A-33CD30BDA90A}"/>
            </c:ext>
          </c:extLst>
        </c:ser>
        <c:ser>
          <c:idx val="1"/>
          <c:order val="1"/>
          <c:tx>
            <c:strRef>
              <c:f>'original '!$Z$425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'original '!$X$426:$X$434</c:f>
              <c:strCache>
                <c:ptCount val="9"/>
                <c:pt idx="0">
                  <c:v>Enero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  <c:pt idx="6">
                  <c:v>Julio 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'original '!$Z$426:$Z$434</c:f>
              <c:numCache>
                <c:formatCode>_(* #,##0_);_(* \(#,##0\);_(* "-"??_);_(@_)</c:formatCode>
                <c:ptCount val="9"/>
                <c:pt idx="0">
                  <c:v>314282</c:v>
                </c:pt>
                <c:pt idx="1">
                  <c:v>295478</c:v>
                </c:pt>
                <c:pt idx="2">
                  <c:v>255463</c:v>
                </c:pt>
                <c:pt idx="3">
                  <c:v>202703</c:v>
                </c:pt>
                <c:pt idx="4">
                  <c:v>249618</c:v>
                </c:pt>
                <c:pt idx="5">
                  <c:v>259099.27818448024</c:v>
                </c:pt>
                <c:pt idx="6">
                  <c:v>235307</c:v>
                </c:pt>
                <c:pt idx="7">
                  <c:v>239896</c:v>
                </c:pt>
                <c:pt idx="8">
                  <c:v>294636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D2-417B-936A-33CD30BDA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5007152"/>
        <c:axId val="842591872"/>
      </c:barChart>
      <c:lineChart>
        <c:grouping val="standard"/>
        <c:varyColors val="0"/>
        <c:ser>
          <c:idx val="2"/>
          <c:order val="2"/>
          <c:tx>
            <c:strRef>
              <c:f>'original '!$AB$424</c:f>
              <c:strCache>
                <c:ptCount val="1"/>
                <c:pt idx="0">
                  <c:v>Diferencia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'original '!$X$426:$X$434</c:f>
              <c:strCache>
                <c:ptCount val="9"/>
                <c:pt idx="0">
                  <c:v>Enero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  <c:pt idx="6">
                  <c:v>Julio 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'original '!$AA$426:$AA$434</c:f>
              <c:numCache>
                <c:formatCode>0.0</c:formatCode>
                <c:ptCount val="9"/>
                <c:pt idx="0">
                  <c:v>2.4444603097247617</c:v>
                </c:pt>
                <c:pt idx="1">
                  <c:v>-1.6520111739531298</c:v>
                </c:pt>
                <c:pt idx="2">
                  <c:v>12.512371617711018</c:v>
                </c:pt>
                <c:pt idx="3">
                  <c:v>32.229926714453839</c:v>
                </c:pt>
                <c:pt idx="4">
                  <c:v>31.216140996742926</c:v>
                </c:pt>
                <c:pt idx="5">
                  <c:v>21.194441870631923</c:v>
                </c:pt>
                <c:pt idx="6">
                  <c:v>21.94394594289771</c:v>
                </c:pt>
                <c:pt idx="7">
                  <c:v>7.0991526867729293</c:v>
                </c:pt>
                <c:pt idx="8">
                  <c:v>-16.947356304502282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D2-417B-936A-33CD30BDA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016352"/>
        <c:axId val="842607264"/>
      </c:lineChart>
      <c:catAx>
        <c:axId val="10050071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591872"/>
        <c:crosses val="autoZero"/>
        <c:auto val="1"/>
        <c:lblAlgn val="ctr"/>
        <c:lblOffset val="100"/>
        <c:noMultiLvlLbl val="0"/>
      </c:catAx>
      <c:valAx>
        <c:axId val="842591872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007152"/>
        <c:crosses val="autoZero"/>
        <c:crossBetween val="between"/>
      </c:valAx>
      <c:valAx>
        <c:axId val="842607264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016352"/>
        <c:crosses val="max"/>
        <c:crossBetween val="between"/>
      </c:valAx>
      <c:catAx>
        <c:axId val="1005016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2607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10ED-8973-4BD6-B118-577C26D1E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5BFB5-3B62-4E14-AE00-9610D9463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316C-D624-48FB-B479-E01A3932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B2F32-4440-44D8-A236-36083DFD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F6B7-4D1C-417C-A113-CDF9C4CE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1B46-F630-444D-9753-6A142C41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6EC6-1E08-4BB3-812F-208F28D97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88462-8327-43E5-810A-0D5CEBD4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ACF9A-8D77-45B6-B94E-A3234363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1979C-29E4-46CB-9DDE-E5AF2CE7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DFC40-07C9-49B9-9FC5-5A9B59275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31418-8A4F-4243-BC2D-A08E8C8D6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88A3D-2AFE-47B6-817D-04A20F61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80033-8F48-4B4B-AB68-847D9BD7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C7591-69F1-4067-BC7C-CB1017CA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0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6064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A0DD-8A8C-410B-B11E-0C9726A6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C9790-25AD-428D-A029-E68B9B177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3CF1C-D80B-43EE-A49A-C3C07359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F1353-B285-4933-8049-DBC7F1FD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E3028-1047-466D-9514-712B862C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0D85-668E-4FBD-B94F-4FC583A5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C63CD-C4E2-43BB-99BE-0028262E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FB7AC-BF86-4D03-8854-4E5941C8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D102-96F8-42B1-8AFD-BA02120B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FBB27-11DD-4124-A81B-E8A23902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EDD5-5188-40B0-8FB7-00812508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5B1FD-46DF-4FB7-804A-A55251DD8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EDE23-94A7-42AB-B8BB-B496917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E1EAD-B840-4CE2-AAD3-C7FCEB46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078D0-985A-4EE3-A6AC-58054153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622B6-7EA0-44CB-86CC-C8E42537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37A7-E360-47D1-B6D1-2A19ECA3E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779C8-CF4D-47C8-ADB4-7AF62E9EB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27A91-0AEF-4628-B33F-E01BEACA6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380DF-8366-4DE4-AD73-9D7C23D3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C6DD8-2F2C-4A2F-B828-3E9704FAC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476C6-BF13-4083-8FB9-5459A341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DA66C-F6B8-41AA-B414-52432E4D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96521-9793-4165-8AD9-049756A0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5717-0EC4-4D03-A242-BEE30A6E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171AA1-C877-4D40-B8E6-1F59767C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58B92-4A2D-4CB3-89BC-DBBA186F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46F01-2C16-4EAB-ABD2-965902ED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5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615B5-0E3A-433D-B594-BD30332B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FC48A-C60F-4461-B80B-D0957D49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10B69-B31F-4A21-B4AE-16A03853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83CD-9546-4DB6-9B67-8E4E61761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1DC0B-C5FF-4D90-8030-B060EB853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A92C2-B46C-4923-AEB3-879EC2ABB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8E44A-46DC-442E-92AD-4CAF34EF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43A7-B2A4-4F16-9E8C-CBA1D22D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1E3AA-7A4B-4309-AA2A-162A101D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2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3FA2-C248-436D-8E4A-55EB9F78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43E807-27EF-4C39-A138-866D035A6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09A77-D34F-4746-B47E-CEEC830FA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245C9-4211-4CFD-8C94-FEFAD948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8232F-499C-4FD5-B3A8-C30D4D0E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A1F0B-F8AA-4E2D-95DA-20D9465B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5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00AF9-A293-4195-BD88-2322E424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A3971-686A-44CE-B5CB-BBE62C016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2595F-9261-41C9-B9F2-C0061F8CC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5924-A267-4F0F-A925-56D1EF588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4907-53C9-4C02-8AC4-48D9B99F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9A6593-D3F4-4C98-95B1-38E27D245C1A}"/>
              </a:ext>
            </a:extLst>
          </p:cNvPr>
          <p:cNvSpPr txBox="1"/>
          <p:nvPr/>
        </p:nvSpPr>
        <p:spPr>
          <a:xfrm>
            <a:off x="9701367" y="6252499"/>
            <a:ext cx="39263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*27 países y 3 territorios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CDB8F5-0910-4C29-85BF-1906314E8D6B}"/>
              </a:ext>
            </a:extLst>
          </p:cNvPr>
          <p:cNvSpPr/>
          <p:nvPr/>
        </p:nvSpPr>
        <p:spPr>
          <a:xfrm>
            <a:off x="378136" y="116136"/>
            <a:ext cx="1108967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419" sz="3200" b="1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Reducción en el número de dosis de SRP1 en América Latina y el Caribe*: enero a septiembre del 2019 vs 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6E32D-D264-4905-B85E-FA838C39DAD7}"/>
              </a:ext>
            </a:extLst>
          </p:cNvPr>
          <p:cNvSpPr txBox="1"/>
          <p:nvPr/>
        </p:nvSpPr>
        <p:spPr>
          <a:xfrm>
            <a:off x="378136" y="6262327"/>
            <a:ext cx="668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SRP1: primera dosis de la vacuna sarampión, rubeola y paperas. Haití</a:t>
            </a:r>
            <a:r>
              <a:rPr lang="es-419" sz="1100" dirty="0">
                <a:solidFill>
                  <a:prstClr val="black"/>
                </a:solidFill>
                <a:latin typeface="Calibri" panose="020F0502020204030204"/>
              </a:rPr>
              <a:t>í usa la vacuna sarampión-rubeola (SR).</a:t>
            </a:r>
            <a:r>
              <a:rPr kumimoji="0" lang="es-419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br>
              <a:rPr kumimoji="0" lang="es-419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419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informe de países enviados a la Unidad de Inmunizaciones de la OPS/OMS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D947DF-0635-4122-A6A3-7E74528371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85411"/>
              </p:ext>
            </p:extLst>
          </p:nvPr>
        </p:nvGraphicFramePr>
        <p:xfrm>
          <a:off x="440013" y="1390106"/>
          <a:ext cx="10965924" cy="4697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5C6F36B-0B6B-45BC-9825-885BA41511E0}"/>
              </a:ext>
            </a:extLst>
          </p:cNvPr>
          <p:cNvSpPr txBox="1"/>
          <p:nvPr/>
        </p:nvSpPr>
        <p:spPr>
          <a:xfrm>
            <a:off x="440013" y="1094865"/>
            <a:ext cx="990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No. de </a:t>
            </a:r>
            <a:r>
              <a:rPr lang="en-US" sz="1000" dirty="0" err="1"/>
              <a:t>dosis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55BFA9-C849-48C1-B2D8-750081E2DD80}"/>
              </a:ext>
            </a:extLst>
          </p:cNvPr>
          <p:cNvSpPr txBox="1"/>
          <p:nvPr/>
        </p:nvSpPr>
        <p:spPr>
          <a:xfrm>
            <a:off x="10748210" y="1135544"/>
            <a:ext cx="990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Porcentaje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26225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5C9E2-D097-41BB-B2A6-1B58A49671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69EA27-7075-48EA-9351-A0EAAA0688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BA9ACF-B737-49EC-9CFE-E97194E24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2021-03-16T21:19:11Z</dcterms:created>
  <dcterms:modified xsi:type="dcterms:W3CDTF">2021-03-19T20:53:14Z</dcterms:modified>
</cp:coreProperties>
</file>