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7F33-EA35-4629-A429-7791CE8A49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3BF30-5900-41B8-B6E6-89670B1F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C9E9-A071-4766-99BA-6A302AA9D7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1122D6F2-4445-47A1-8003-C9F0E61A2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4854" r="29167" b="4854"/>
          <a:stretch/>
        </p:blipFill>
        <p:spPr>
          <a:xfrm>
            <a:off x="4598072" y="936866"/>
            <a:ext cx="3827068" cy="3985654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A7ED154-81D5-4CE9-8FFD-AD0DF3A98D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4854" r="30000" b="6043"/>
          <a:stretch/>
        </p:blipFill>
        <p:spPr>
          <a:xfrm>
            <a:off x="533400" y="990600"/>
            <a:ext cx="3827068" cy="3931920"/>
          </a:xfrm>
          <a:prstGeom prst="rect">
            <a:avLst/>
          </a:prstGeo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8514" y="5021093"/>
            <a:ext cx="88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&lt;1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1-1.99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≥2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397822" y="5277760"/>
            <a:ext cx="116403" cy="11640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97822" y="5470719"/>
            <a:ext cx="116403" cy="1164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07255" y="4958118"/>
            <a:ext cx="18245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solidFill>
                  <a:prstClr val="black"/>
                </a:solidFill>
                <a:latin typeface="Calibri"/>
              </a:rPr>
              <a:t>Rate per 100,000 population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397822" y="5653584"/>
            <a:ext cx="116403" cy="11640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197589" y="3741619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51688"/>
            <a:ext cx="8730035" cy="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3333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Rate of Suspected Measles/Rubella Cases per 100,000 population by subnational level, Andean Countries, 2019-2020*</a:t>
            </a:r>
            <a:endParaRPr lang="en-US" altLang="en-US" sz="20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257800" y="3741619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15079-8EF8-4218-B198-6FA9E462CF05}"/>
              </a:ext>
            </a:extLst>
          </p:cNvPr>
          <p:cNvSpPr txBox="1"/>
          <p:nvPr/>
        </p:nvSpPr>
        <p:spPr>
          <a:xfrm>
            <a:off x="3276600" y="2930008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N=7,346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6EBC7-26DE-4E83-9B92-20639B15B1E8}"/>
              </a:ext>
            </a:extLst>
          </p:cNvPr>
          <p:cNvSpPr txBox="1"/>
          <p:nvPr/>
        </p:nvSpPr>
        <p:spPr>
          <a:xfrm>
            <a:off x="7289286" y="2931856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N=1,849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EE170855-9954-467D-9265-D1A483FA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4958118"/>
            <a:ext cx="37160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solidFill>
                  <a:prstClr val="black"/>
                </a:solidFill>
                <a:latin typeface="Calibri"/>
              </a:rPr>
              <a:t>Proportion of subnational levels by notification rates and year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4A314C-700B-424B-83DF-BD24EF075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4138"/>
              </p:ext>
            </p:extLst>
          </p:nvPr>
        </p:nvGraphicFramePr>
        <p:xfrm>
          <a:off x="5304456" y="5313322"/>
          <a:ext cx="2317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317731" imgH="597151" progId="Excel.Sheet.12">
                  <p:embed/>
                </p:oleObj>
              </mc:Choice>
              <mc:Fallback>
                <p:oleObj name="Worksheet" r:id="rId5" imgW="2317731" imgH="597151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6378188-5214-4C66-8282-619C39BA0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4456" y="5313322"/>
                        <a:ext cx="23177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1">
            <a:extLst>
              <a:ext uri="{FF2B5EF4-FFF2-40B4-BE49-F238E27FC236}">
                <a16:creationId xmlns:a16="http://schemas.microsoft.com/office/drawing/2014/main" id="{E3B0488F-D5AA-485D-91F0-14271F1C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86339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+mn-lt"/>
              </a:rPr>
              <a:t>Source: 1) ISIS for notification of measles and rubella suspected cases. 2) Country population estimates sent to PAHO in 2018 and 2019.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+mn-lt"/>
              </a:rPr>
              <a:t>*Data as of 20 March 2021.  **Subnational levels with less than 100,000 population and reporting at least 1 suspected case per year was colored green; if the subnational levels were epidemiologically silent, then it was colored red. </a:t>
            </a:r>
          </a:p>
        </p:txBody>
      </p:sp>
    </p:spTree>
    <p:extLst>
      <p:ext uri="{BB962C8B-B14F-4D97-AF65-F5344CB8AC3E}">
        <p14:creationId xmlns:p14="http://schemas.microsoft.com/office/powerpoint/2010/main" val="304632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CA7676B86F74E856844E3FCBB414E" ma:contentTypeVersion="17" ma:contentTypeDescription="Create a new document." ma:contentTypeScope="" ma:versionID="55d92156c0fde363ab54eddd9ce4f8d8">
  <xsd:schema xmlns:xsd="http://www.w3.org/2001/XMLSchema" xmlns:xs="http://www.w3.org/2001/XMLSchema" xmlns:p="http://schemas.microsoft.com/office/2006/metadata/properties" xmlns:ns2="57afcdac-b810-49c0-af1e-015628e7eb43" xmlns:ns3="73d0ba8d-d766-4bf6-bcf0-d2eb81301a02" targetNamespace="http://schemas.microsoft.com/office/2006/metadata/properties" ma:root="true" ma:fieldsID="c8cb6bde59da07c8a0c660ca68075763" ns2:_="" ns3:_="">
    <xsd:import namespace="57afcdac-b810-49c0-af1e-015628e7eb43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cdac-b810-49c0-af1e-015628e7e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C8D9C-BABD-471E-9C6F-DF5A642691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E577EE-5383-40FF-AA38-E42826ACE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7F64A-4618-48E6-9939-2AA57E2CA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afcdac-b810-49c0-af1e-015628e7eb43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117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Ebrima</vt:lpstr>
      <vt:lpstr>Office Theme</vt:lpstr>
      <vt:lpstr>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37</cp:revision>
  <dcterms:created xsi:type="dcterms:W3CDTF">2015-04-21T15:28:02Z</dcterms:created>
  <dcterms:modified xsi:type="dcterms:W3CDTF">2021-03-27T00:55:02Z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0x010100756CA7676B86F74E856844E3FCBB414E</vt:lpwstr>
  </property>
</Properties>
</file>