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0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2016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9D7F33-EA35-4629-A429-7791CE8A49CF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3BF30-5900-41B8-B6E6-89670B1F1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32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DC9E9-A071-4766-99BA-6A302AA9D7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77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0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823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856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37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5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4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5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03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385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709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7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8C5E0-440F-4BE4-8114-F585061EB55D}" type="datetimeFigureOut">
              <a:rPr lang="en-US" smtClean="0"/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E85A1-282B-4C4F-8B09-05D467A22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84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CF99038E-7A01-4D88-BC0D-E16574A493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0" t="4854" r="29167" b="4854"/>
          <a:stretch/>
        </p:blipFill>
        <p:spPr>
          <a:xfrm>
            <a:off x="4598072" y="936866"/>
            <a:ext cx="3827068" cy="3985654"/>
          </a:xfrm>
          <a:prstGeom prst="rect">
            <a:avLst/>
          </a:prstGeom>
        </p:spPr>
      </p:pic>
      <p:pic>
        <p:nvPicPr>
          <p:cNvPr id="25" name="Picture 24" descr="Map&#10;&#10;Description automatically generated">
            <a:extLst>
              <a:ext uri="{FF2B5EF4-FFF2-40B4-BE49-F238E27FC236}">
                <a16:creationId xmlns:a16="http://schemas.microsoft.com/office/drawing/2014/main" id="{B8A16EFE-3B33-4A86-A26D-5826619F661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4854" r="30000" b="6043"/>
          <a:stretch/>
        </p:blipFill>
        <p:spPr>
          <a:xfrm>
            <a:off x="533400" y="990600"/>
            <a:ext cx="3827068" cy="3931920"/>
          </a:xfrm>
          <a:prstGeom prst="rect">
            <a:avLst/>
          </a:prstGeom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197492" y="5051712"/>
            <a:ext cx="88582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&lt;1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</a:rPr>
              <a:t>1-1.99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</a:rPr>
              <a:t>≥2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066800" y="5308379"/>
            <a:ext cx="116403" cy="11640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1066800" y="5501338"/>
            <a:ext cx="116403" cy="11640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1066800" y="5684203"/>
            <a:ext cx="116403" cy="116403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Text Box 21"/>
          <p:cNvSpPr txBox="1">
            <a:spLocks noChangeArrowheads="1"/>
          </p:cNvSpPr>
          <p:nvPr/>
        </p:nvSpPr>
        <p:spPr bwMode="auto">
          <a:xfrm>
            <a:off x="1214953" y="3751001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2019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06982" y="128853"/>
            <a:ext cx="8730035" cy="707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376" tIns="45688" rIns="91376" bIns="45688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419" altLang="en-US" sz="2000" b="1" dirty="0">
                <a:solidFill>
                  <a:srgbClr val="333399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Tasa de casos sospechosos de sarampión y rubeola por 100,000 habitantes por nivel subnacional. Países de Región Andina, 2019-2020*</a:t>
            </a:r>
            <a:endParaRPr lang="es-419" altLang="en-US" sz="2000" b="1" dirty="0">
              <a:solidFill>
                <a:srgbClr val="FF0000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>
            <a:off x="5304455" y="3751001"/>
            <a:ext cx="63991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</a:rPr>
              <a:t>2020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515079-8EF8-4218-B198-6FA9E462CF05}"/>
              </a:ext>
            </a:extLst>
          </p:cNvPr>
          <p:cNvSpPr txBox="1"/>
          <p:nvPr/>
        </p:nvSpPr>
        <p:spPr>
          <a:xfrm>
            <a:off x="3276600" y="2930008"/>
            <a:ext cx="75302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N</a:t>
            </a:r>
            <a:r>
              <a:rPr lang="en-US" sz="1200" b="1"/>
              <a:t>=7,346</a:t>
            </a:r>
            <a:endParaRPr lang="en-US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056EBC7-26DE-4E83-9B92-20639B15B1E8}"/>
              </a:ext>
            </a:extLst>
          </p:cNvPr>
          <p:cNvSpPr txBox="1"/>
          <p:nvPr/>
        </p:nvSpPr>
        <p:spPr>
          <a:xfrm>
            <a:off x="7289286" y="2931856"/>
            <a:ext cx="753021" cy="27699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N=1,849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6F447FD0-4B26-4419-914F-831816FA5C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003" y="4993102"/>
            <a:ext cx="181011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419" sz="1100" u="sng" dirty="0">
                <a:solidFill>
                  <a:prstClr val="black"/>
                </a:solidFill>
                <a:latin typeface="Calibri"/>
              </a:rPr>
              <a:t>Tasa por 100.000 habitantes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23CFD21B-87A5-45B7-ADAD-1AD6FD315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051712"/>
            <a:ext cx="411683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419" sz="1100" u="sng" dirty="0">
                <a:solidFill>
                  <a:prstClr val="black"/>
                </a:solidFill>
                <a:latin typeface="Calibri"/>
              </a:rPr>
              <a:t>Proporción de niveles subnacionales según tasa de notificación y año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76378188-5214-4C66-8282-619C39BA0D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9051104"/>
              </p:ext>
            </p:extLst>
          </p:nvPr>
        </p:nvGraphicFramePr>
        <p:xfrm>
          <a:off x="5304456" y="5313322"/>
          <a:ext cx="23177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2317731" imgH="597151" progId="Excel.Sheet.12">
                  <p:embed/>
                </p:oleObj>
              </mc:Choice>
              <mc:Fallback>
                <p:oleObj name="Worksheet" r:id="rId5" imgW="2317731" imgH="59715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04456" y="5313322"/>
                        <a:ext cx="231775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 Box 21">
            <a:extLst>
              <a:ext uri="{FF2B5EF4-FFF2-40B4-BE49-F238E27FC236}">
                <a16:creationId xmlns:a16="http://schemas.microsoft.com/office/drawing/2014/main" id="{77400A40-974C-4F98-B073-F0FE5FD791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343" y="6159132"/>
            <a:ext cx="8405311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36538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s-419" sz="1000" dirty="0">
                <a:solidFill>
                  <a:prstClr val="black"/>
                </a:solidFill>
                <a:latin typeface="+mn-lt"/>
              </a:rPr>
              <a:t>Fuente: 1) ISIS para la notificación de casos sospechosos de sarampión y rubeola. 2) Estimaciones de población de país enviadas a OPS en 2018 y 2019.</a:t>
            </a:r>
            <a:br>
              <a:rPr lang="es-419" sz="1000" dirty="0">
                <a:solidFill>
                  <a:prstClr val="black"/>
                </a:solidFill>
                <a:latin typeface="+mn-lt"/>
              </a:rPr>
            </a:br>
            <a:r>
              <a:rPr lang="es-419" sz="1000" dirty="0">
                <a:solidFill>
                  <a:prstClr val="black"/>
                </a:solidFill>
                <a:latin typeface="+mn-lt"/>
              </a:rPr>
              <a:t>Datos hasta 20 de marzo de 2021. **Niveles subnacionales con menos de 100,000 habitantes y que reportaron al menos 1 caso sospechoso por año fueron pintados en verde; si estuvieron en silencio epidemiológico, fueron pintados en rojo.</a:t>
            </a:r>
          </a:p>
        </p:txBody>
      </p:sp>
    </p:spTree>
    <p:extLst>
      <p:ext uri="{BB962C8B-B14F-4D97-AF65-F5344CB8AC3E}">
        <p14:creationId xmlns:p14="http://schemas.microsoft.com/office/powerpoint/2010/main" val="4004275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6CA7676B86F74E856844E3FCBB414E" ma:contentTypeVersion="17" ma:contentTypeDescription="Create a new document." ma:contentTypeScope="" ma:versionID="55d92156c0fde363ab54eddd9ce4f8d8">
  <xsd:schema xmlns:xsd="http://www.w3.org/2001/XMLSchema" xmlns:xs="http://www.w3.org/2001/XMLSchema" xmlns:p="http://schemas.microsoft.com/office/2006/metadata/properties" xmlns:ns2="57afcdac-b810-49c0-af1e-015628e7eb43" xmlns:ns3="73d0ba8d-d766-4bf6-bcf0-d2eb81301a02" targetNamespace="http://schemas.microsoft.com/office/2006/metadata/properties" ma:root="true" ma:fieldsID="c8cb6bde59da07c8a0c660ca68075763" ns2:_="" ns3:_="">
    <xsd:import namespace="57afcdac-b810-49c0-af1e-015628e7eb43"/>
    <xsd:import namespace="73d0ba8d-d766-4bf6-bcf0-d2eb81301a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afcdac-b810-49c0-af1e-015628e7eb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d0ba8d-d766-4bf6-bcf0-d2eb81301a0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5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B97F64A-4618-48E6-9939-2AA57E2CA1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afcdac-b810-49c0-af1e-015628e7eb43"/>
    <ds:schemaRef ds:uri="73d0ba8d-d766-4bf6-bcf0-d2eb81301a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1E577EE-5383-40FF-AA38-E42826ACE7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41C8D9C-BABD-471E-9C6F-DF5A6426916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1799</TotalTime>
  <Words>125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Ebrima</vt:lpstr>
      <vt:lpstr>Office Theme</vt:lpstr>
      <vt:lpstr>Microsoft Excel Worksheet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Pacis, Ms. Carmelita Lucia (WDC)</dc:creator>
  <cp:lastModifiedBy>Pacis, Ms. Carmelita Lucia (WDC)</cp:lastModifiedBy>
  <cp:revision>37</cp:revision>
  <dcterms:created xsi:type="dcterms:W3CDTF">2015-04-21T15:28:02Z</dcterms:created>
  <dcterms:modified xsi:type="dcterms:W3CDTF">2021-03-27T00:54:33Z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0x010100756CA7676B86F74E856844E3FCBB414E</vt:lpwstr>
  </property>
</Properties>
</file>