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56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51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vopam\AppData\Local\Microsoft\Windows\INetCache\Content.Outlook\ZXU8K8EF\srcFor%20MRBulletin-2021-12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vopam\AppData\Local\Microsoft\Windows\INetCache\Content.Outlook\ZXU8K8EF\srcFor%20MRBulletin-2021-12grap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Sheet1!$G$2:$G$8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0">
                  <c:v>1319</c:v>
                </c:pt>
                <c:pt idx="1">
                  <c:v>1587</c:v>
                </c:pt>
                <c:pt idx="2">
                  <c:v>735</c:v>
                </c:pt>
                <c:pt idx="3">
                  <c:v>642</c:v>
                </c:pt>
                <c:pt idx="4">
                  <c:v>483</c:v>
                </c:pt>
                <c:pt idx="5">
                  <c:v>321</c:v>
                </c:pt>
                <c:pt idx="6">
                  <c:v>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F0-446F-A7B8-3BFC3EE43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17295152"/>
        <c:axId val="698296992"/>
      </c:barChart>
      <c:catAx>
        <c:axId val="61729515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296992"/>
        <c:crosses val="autoZero"/>
        <c:auto val="1"/>
        <c:lblAlgn val="ctr"/>
        <c:lblOffset val="100"/>
        <c:noMultiLvlLbl val="0"/>
      </c:catAx>
      <c:valAx>
        <c:axId val="698296992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729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1923</c:v>
                </c:pt>
                <c:pt idx="1">
                  <c:v>2734</c:v>
                </c:pt>
                <c:pt idx="2">
                  <c:v>1570</c:v>
                </c:pt>
                <c:pt idx="3">
                  <c:v>1176</c:v>
                </c:pt>
                <c:pt idx="4">
                  <c:v>801</c:v>
                </c:pt>
                <c:pt idx="5">
                  <c:v>590</c:v>
                </c:pt>
                <c:pt idx="6">
                  <c:v>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74-4C23-B046-E6F83ED128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2330</c:v>
                </c:pt>
                <c:pt idx="1">
                  <c:v>3252</c:v>
                </c:pt>
                <c:pt idx="2">
                  <c:v>1642</c:v>
                </c:pt>
                <c:pt idx="3">
                  <c:v>1191</c:v>
                </c:pt>
                <c:pt idx="4">
                  <c:v>723</c:v>
                </c:pt>
                <c:pt idx="5">
                  <c:v>465</c:v>
                </c:pt>
                <c:pt idx="6">
                  <c:v>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74-4C23-B046-E6F83ED128E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7905</c:v>
                </c:pt>
                <c:pt idx="1">
                  <c:v>10638</c:v>
                </c:pt>
                <c:pt idx="2">
                  <c:v>3757</c:v>
                </c:pt>
                <c:pt idx="3">
                  <c:v>2742</c:v>
                </c:pt>
                <c:pt idx="4">
                  <c:v>1190</c:v>
                </c:pt>
                <c:pt idx="5">
                  <c:v>754</c:v>
                </c:pt>
                <c:pt idx="6">
                  <c:v>719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74-4C23-B046-E6F83ED128E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5185</c:v>
                </c:pt>
                <c:pt idx="1">
                  <c:v>7053</c:v>
                </c:pt>
                <c:pt idx="2">
                  <c:v>2878</c:v>
                </c:pt>
                <c:pt idx="3">
                  <c:v>2022</c:v>
                </c:pt>
                <c:pt idx="4">
                  <c:v>1188</c:v>
                </c:pt>
                <c:pt idx="5">
                  <c:v>720</c:v>
                </c:pt>
                <c:pt idx="6">
                  <c:v>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74-4C23-B046-E6F83ED128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4658752"/>
        <c:axId val="698240416"/>
      </c:barChart>
      <c:catAx>
        <c:axId val="87465875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240416"/>
        <c:crosses val="autoZero"/>
        <c:auto val="1"/>
        <c:lblAlgn val="ctr"/>
        <c:lblOffset val="100"/>
        <c:noMultiLvlLbl val="0"/>
      </c:catAx>
      <c:valAx>
        <c:axId val="698240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658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23191342588601"/>
          <c:y val="0.16553177793451987"/>
          <c:w val="0.2464132965422092"/>
          <c:h val="5.8704503899910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AF36F-B636-49E3-B3C6-710678A1F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F8EA6-FB1C-4F32-B088-4FAB0DA14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543D9-9976-49FB-BE67-1C5CCEDD3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2079C-62CC-4D4C-AB1E-52AF7BFB6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4E61D-A22A-4962-9CEC-72D48492F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B84A3-269B-4940-83ED-4404ED39C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6E101B-6FD8-4F80-BE3B-A45B36072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D543A-CA6F-4FA1-B4E6-59EB086E3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F3C3D-4D3F-4870-A9BD-95F393CBD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6F2DC-8DA1-42B5-8334-23B5D4CF4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9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3A255-AED2-4D7B-982A-0D1989033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88683-8572-4653-A3C0-8BA299D72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63481-8674-44DA-B81D-92F5C200A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08655-F611-4ADD-BD4E-BB88B92A6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5EAE8-C6D0-44E4-A151-B78B7E0CD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4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CAC22-D3E4-4B48-91D3-0BFF070B5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6E1ED-AA2F-4349-BA89-31DBE1F2D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27913-8C88-4570-829B-130550C6F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90087-DF1B-422F-AB39-09A680424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D6A17-3597-40B5-8A22-1C3A326C0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2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B7DC5-5A4C-40EF-AB87-82CCAFA93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201A4-1816-483C-BBD4-EB478C308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79D7E-E575-46CF-91CE-AFD973741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A95CA-D51D-49F6-B8BF-F9AA502ED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34AD6-0350-48C1-8FBB-D9BDFE28B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3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C8F9-DCA8-4DEB-963F-F5DDACE60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4E815-9EA2-438C-8770-951644951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E7096C-29D7-41DB-9766-30499173D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70E6B-4E37-462A-8969-15DBB3E92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2AF50F-FF72-40A8-9A36-7BB8864FD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10C749-4ACC-4763-AD9E-386C12152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8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C077C-32B1-4D0C-A542-FA0EDFAD9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60055-4A33-420B-9F68-29A43AA94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E8C6B-16EE-4894-87C9-710AB4FFC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00263E-FBCD-4920-82E5-6510EA6463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4E2D88-1891-48F8-AC6B-6D8674B8B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26A28C-F59B-4C67-AFE4-20B89662D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0D86F8-0F98-43CD-94FA-282EC0314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E5E253-B824-46AE-9AC9-AA9EF272E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1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694D-4752-47F3-9511-395803FB1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730642-6AEA-4845-9AB6-A0FAD5434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163E7C-5809-450A-9D69-5B16BE16C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46AE3-806C-4C59-8B65-1FF1632CA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8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E0B2F8-F37C-4E59-A0E4-EBBF1FE75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378559-D6F3-4721-A2A8-69ACF97F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8C5AFA-5BBC-4B2B-A3DD-B06E4F6E1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5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03A7-6B70-412B-BBD4-C96B6E6BF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F1113-F771-4391-BCE1-096C0B558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824ED2-4270-4506-911B-DCB820E4E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A6361-001F-4407-A76A-C2EC5A094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F6A71-B531-4789-BC3C-EF1C59E9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7BC85-EBE2-407F-9168-79DF1661E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1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48408-B232-4D7B-94BA-93397F502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23E893-F60D-4E14-A09B-D74CDE5871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9BDA4-63DA-4FA9-9ACD-D5229BE96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90A8EE-C54E-4326-AF22-A6759DB4B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BA50C-A94B-45F6-8E25-6EF2EF8CC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3EC9E-1E5C-4E13-995C-03DEC9C46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5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3B0806-ACFC-4274-BBF2-15E754A4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5BD4D-0C79-476A-AD34-9D917CCC3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D476D-1248-493C-82A8-C112E5D38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BD99-971E-4936-88B9-AF882775279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A465C-E406-4E40-87E1-24C7E096F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B4024-6368-4AE8-89FF-B154D2F77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0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91697AA7-4130-4C54-BB27-75F872EC7B04}"/>
              </a:ext>
            </a:extLst>
          </p:cNvPr>
          <p:cNvSpPr txBox="1"/>
          <p:nvPr/>
        </p:nvSpPr>
        <p:spPr>
          <a:xfrm>
            <a:off x="2201234" y="5115044"/>
            <a:ext cx="314247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000" dirty="0">
                <a:solidFill>
                  <a:sysClr val="windowText" lastClr="000000"/>
                </a:solidFill>
              </a:rPr>
              <a:t>Age group</a:t>
            </a:r>
            <a:endParaRPr lang="en-US" sz="1000" dirty="0"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821A03-BC9C-49EF-B1B8-3A7215293ECD}"/>
              </a:ext>
            </a:extLst>
          </p:cNvPr>
          <p:cNvSpPr txBox="1"/>
          <p:nvPr/>
        </p:nvSpPr>
        <p:spPr>
          <a:xfrm>
            <a:off x="-351352" y="1601247"/>
            <a:ext cx="20578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000" b="0" i="0" baseline="0" dirty="0">
                <a:solidFill>
                  <a:sysClr val="windowText" lastClr="000000"/>
                </a:solidFill>
                <a:effectLst/>
              </a:rPr>
              <a:t>Number of cases </a:t>
            </a:r>
            <a:endParaRPr lang="en-US" sz="1000" dirty="0">
              <a:solidFill>
                <a:sysClr val="windowText" lastClr="000000"/>
              </a:solidFill>
              <a:effectLst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3D680A8-FBEE-45C8-BDF8-140EFE8FF4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856615"/>
              </p:ext>
            </p:extLst>
          </p:nvPr>
        </p:nvGraphicFramePr>
        <p:xfrm>
          <a:off x="7087553" y="1852968"/>
          <a:ext cx="4986168" cy="3117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89AF0CD-773E-4EAB-A3FB-16251DE011C2}"/>
              </a:ext>
            </a:extLst>
          </p:cNvPr>
          <p:cNvSpPr txBox="1"/>
          <p:nvPr/>
        </p:nvSpPr>
        <p:spPr>
          <a:xfrm>
            <a:off x="191995" y="212977"/>
            <a:ext cx="10202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Distribution of measles-rubella (MR) suspected cases by age group. The Americas*, 2016-2019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0E3DC1-A024-4748-BEEC-B3F98148CDB2}"/>
              </a:ext>
            </a:extLst>
          </p:cNvPr>
          <p:cNvSpPr txBox="1"/>
          <p:nvPr/>
        </p:nvSpPr>
        <p:spPr>
          <a:xfrm>
            <a:off x="370815" y="6027831"/>
            <a:ext cx="8899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*Countries reporting case-by-case data to PAHO/WHO. Source: ISIS, MESS and surveillance reports sent to PAHO.</a:t>
            </a:r>
          </a:p>
          <a:p>
            <a:r>
              <a:rPr lang="en-US" sz="1200" dirty="0"/>
              <a:t>Data as of 1 April 2021.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5AA7E35-16E0-416F-ABBF-2382BF3AE7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093665"/>
              </p:ext>
            </p:extLst>
          </p:nvPr>
        </p:nvGraphicFramePr>
        <p:xfrm>
          <a:off x="191995" y="1710540"/>
          <a:ext cx="6958200" cy="365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82586C3F-84D7-4CE9-A8C8-8B6A64B1E429}"/>
              </a:ext>
            </a:extLst>
          </p:cNvPr>
          <p:cNvSpPr txBox="1"/>
          <p:nvPr/>
        </p:nvSpPr>
        <p:spPr>
          <a:xfrm>
            <a:off x="7954592" y="1201137"/>
            <a:ext cx="4237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Distribution of MR suspected cases by age group. The Americas*, 2020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F45FFEF-6F84-4137-9D39-7A9C7A05B096}"/>
              </a:ext>
            </a:extLst>
          </p:cNvPr>
          <p:cNvSpPr txBox="1"/>
          <p:nvPr/>
        </p:nvSpPr>
        <p:spPr>
          <a:xfrm>
            <a:off x="5104448" y="2643643"/>
            <a:ext cx="878190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N= 66,920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D246F7F-3B2E-4395-AF03-9B50532BDC09}"/>
              </a:ext>
            </a:extLst>
          </p:cNvPr>
          <p:cNvSpPr txBox="1"/>
          <p:nvPr/>
        </p:nvSpPr>
        <p:spPr>
          <a:xfrm>
            <a:off x="10310884" y="2643643"/>
            <a:ext cx="761033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N= 5,411</a:t>
            </a:r>
          </a:p>
        </p:txBody>
      </p:sp>
    </p:spTree>
    <p:extLst>
      <p:ext uri="{BB962C8B-B14F-4D97-AF65-F5344CB8AC3E}">
        <p14:creationId xmlns:p14="http://schemas.microsoft.com/office/powerpoint/2010/main" val="3474750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7CECB4-76B3-4596-BE3A-B5E275A2BE2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F06DED5-E634-49DA-8E53-2F97813A1F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C5FACC-C2AD-43F0-8253-0B503A2DF4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69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36</cp:revision>
  <dcterms:created xsi:type="dcterms:W3CDTF">2020-10-22T19:05:55Z</dcterms:created>
  <dcterms:modified xsi:type="dcterms:W3CDTF">2021-04-09T20:11:50Z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