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3E697-1F5A-433A-BA08-7E4BD32EEEF8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D31A9-80C0-4B4A-A445-74A3B4228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A67E0-FDCB-444A-AF17-0F4EB52363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B53B9-3C98-4284-9F98-E991AD8BA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0DF2EB-AAE3-4C7B-B3A3-7AC8A7CB8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C1F25-8552-4F25-B245-55DA938A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51427-8DBC-4483-A876-61C298294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39F69-D095-4D41-A434-DA69ADD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2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B6EAC-2F0D-4D64-B13B-4CC227945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E8DC8-466E-4591-B9B2-301745B19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CCA59-1A6C-4E9D-A716-0EEC31F8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326D1-82E5-4310-BB67-3B4F1A0E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130E4-861D-461B-8239-4E5D1943D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7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BD48C6-A5F5-471A-A538-FE05CF0621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A5C16-E9BD-4C6C-A1F3-170A2612C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D1210-7E94-4E3F-84D2-C0AA1925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8ADE7-8F3E-475A-9D55-5CD1BC74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B517B-7FE9-4E6B-8549-7CB05D1B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1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C5B80-7BE4-4273-A9DE-F38A9DF6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3A7F2-795A-4B6B-BF43-0401E440B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171EA-4A28-42E6-A213-3C3C53399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78C0-A35C-4777-924B-71CFECEC0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EC394-BEBF-477D-B6CA-690F6C8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8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CC293-6489-48E1-A571-A3092BEE9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EC8DA-507D-4D8C-9BAA-ACC2C2D9A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C9626-B3F0-4F31-A956-727D4598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82000-AAD5-4E7E-AD61-95A2E71FE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EB2F9-5EE8-43D8-AADF-A420D959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5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36459-C983-4E0F-BCA3-FFD018E62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96EDD-D693-41B7-8E54-C9F8998F6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C8DA8-F3BD-41D6-8C98-86B81EEA4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BC2CB-0BF7-4D1B-BA7E-FEED8A2D4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11A84-2675-4140-958C-A8E98523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97237-EBF2-421D-B188-F7DBFA97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5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99C56-9697-427F-B0B9-7100240F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2F4B4-945E-4538-A417-3716775F5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F314C-5D7A-4845-9771-5BEA923A7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7E52D-66A5-4DCB-97D5-EF67B0C560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53EB6C-7CB3-41FB-9C01-A2BEF082A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C6ECF5-DAAC-427C-902E-42B4542AA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4E8E68-B788-4786-B873-F50753CF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2BAD9C-E467-44F2-9E58-C73BD1785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6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120F-727E-43C5-BC4E-43AE75160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C0899-1B36-4C07-A12D-ECF01313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9911C-DD7F-407E-9D40-3DED4755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E4144-2A58-47FA-A2C6-8B8CC0EB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2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000CF2-EA93-4C72-89F7-66D59EF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2724D-DB10-4844-94D0-41A4C6F87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0FEE33-A924-4E32-85BF-D2218FFF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5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12B9F-C3F4-4E92-9646-38F8AB9F6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8F4E0-C06F-4EB8-BC94-07E97FBA5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9E4C26-95F5-4102-8D01-3D7CA776B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F6137-8F0E-4FE9-8E3C-A15E67EF4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401E3-2D9D-46EA-A5BE-4536F2D8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8ABD6-4A85-4B02-A9B8-B02291608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2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58490-A3ED-440A-98E9-E17DDC91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7F490-FAA3-4868-BB0D-242B7273AD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E8DDC6-7C4F-451E-8BA6-09825B49B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DC3D0-958F-4ED8-BDFB-B9DB769C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6FF3D-E083-42BE-8534-124BCB21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19FD6-0768-4044-8317-C250ECAFD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2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84E894-78D8-492E-8CCD-2335BB06F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A1209-290C-4E63-A399-E0FD41B39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C8B1A-E28F-40ED-8F77-2A57599ED9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50A03-9641-4F2D-AE7D-A9E11C83CDCE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94398-2900-43C9-B26E-4655C4F15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51AF7-C9DF-45DD-BE81-2CC7E0D63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BA519-930D-4950-9980-3D16F180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8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Diagram, map&#10;&#10;Description automatically generated">
            <a:extLst>
              <a:ext uri="{FF2B5EF4-FFF2-40B4-BE49-F238E27FC236}">
                <a16:creationId xmlns:a16="http://schemas.microsoft.com/office/drawing/2014/main" id="{A0ADF1D2-5AA4-4B37-8E79-B29C818DF9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1" t="4826" r="25380" b="2827"/>
          <a:stretch/>
        </p:blipFill>
        <p:spPr>
          <a:xfrm>
            <a:off x="319525" y="901835"/>
            <a:ext cx="3349585" cy="3246120"/>
          </a:xfrm>
          <a:prstGeom prst="rect">
            <a:avLst/>
          </a:prstGeom>
        </p:spPr>
      </p:pic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F66212E8-9BAF-41A1-B87A-795D27C0B03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5" r="17917"/>
          <a:stretch/>
        </p:blipFill>
        <p:spPr>
          <a:xfrm>
            <a:off x="4243626" y="926511"/>
            <a:ext cx="3233001" cy="3246120"/>
          </a:xfrm>
          <a:prstGeom prst="rect">
            <a:avLst/>
          </a:prstGeom>
        </p:spPr>
      </p:pic>
      <p:pic>
        <p:nvPicPr>
          <p:cNvPr id="3" name="Picture 2" descr="A close up of a map&#10;&#10;Description automatically generated">
            <a:extLst>
              <a:ext uri="{FF2B5EF4-FFF2-40B4-BE49-F238E27FC236}">
                <a16:creationId xmlns:a16="http://schemas.microsoft.com/office/drawing/2014/main" id="{0913A410-C5D9-49F4-8856-378D660CAC5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1" t="3079" r="16355" b="3482"/>
          <a:stretch/>
        </p:blipFill>
        <p:spPr>
          <a:xfrm>
            <a:off x="3317873" y="3602250"/>
            <a:ext cx="3213492" cy="3246120"/>
          </a:xfrm>
          <a:prstGeom prst="rect">
            <a:avLst/>
          </a:prstGeom>
        </p:spPr>
      </p:pic>
      <p:pic>
        <p:nvPicPr>
          <p:cNvPr id="6" name="Picture 5" descr="A close up of a map&#10;&#10;Description automatically generated">
            <a:extLst>
              <a:ext uri="{FF2B5EF4-FFF2-40B4-BE49-F238E27FC236}">
                <a16:creationId xmlns:a16="http://schemas.microsoft.com/office/drawing/2014/main" id="{C1C51882-6047-43D0-B0E9-453CA88B5FE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1" r="28502" b="13444"/>
          <a:stretch/>
        </p:blipFill>
        <p:spPr>
          <a:xfrm>
            <a:off x="8503165" y="926511"/>
            <a:ext cx="3283359" cy="3246120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3B70898-EB72-4872-8446-6264A2DB60A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60" t="3665" r="9288" b="2827"/>
          <a:stretch/>
        </p:blipFill>
        <p:spPr>
          <a:xfrm>
            <a:off x="7248819" y="3605756"/>
            <a:ext cx="3329591" cy="324261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8AC3C49-E264-4697-A351-57A4E5594BCC}"/>
              </a:ext>
            </a:extLst>
          </p:cNvPr>
          <p:cNvSpPr/>
          <p:nvPr/>
        </p:nvSpPr>
        <p:spPr>
          <a:xfrm>
            <a:off x="514068" y="4805299"/>
            <a:ext cx="1961423" cy="3615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63E97F-2D43-4401-B54A-8949726E1575}"/>
              </a:ext>
            </a:extLst>
          </p:cNvPr>
          <p:cNvSpPr txBox="1"/>
          <p:nvPr/>
        </p:nvSpPr>
        <p:spPr>
          <a:xfrm>
            <a:off x="379013" y="50485"/>
            <a:ext cx="11486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sz="2400" b="1" dirty="0">
                <a:solidFill>
                  <a:srgbClr val="0092CC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Distribución espacial de casos confirmados de sarampión por países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sz="2400" b="1" dirty="0">
                <a:solidFill>
                  <a:srgbClr val="0092CC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Región de las Américas, 2018-2020*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9FADD7-838D-4FE0-B5C4-B52546D4C186}"/>
              </a:ext>
            </a:extLst>
          </p:cNvPr>
          <p:cNvSpPr txBox="1"/>
          <p:nvPr/>
        </p:nvSpPr>
        <p:spPr>
          <a:xfrm flipH="1">
            <a:off x="842677" y="4832206"/>
            <a:ext cx="1534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caso confirmado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DE9BA8-0F0F-4FF6-9F13-4D1D02B83D2F}"/>
              </a:ext>
            </a:extLst>
          </p:cNvPr>
          <p:cNvSpPr txBox="1"/>
          <p:nvPr/>
        </p:nvSpPr>
        <p:spPr>
          <a:xfrm>
            <a:off x="564941" y="4862984"/>
            <a:ext cx="300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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E936CC-9FFB-4839-A0C7-A8815F26C9CC}"/>
              </a:ext>
            </a:extLst>
          </p:cNvPr>
          <p:cNvSpPr txBox="1"/>
          <p:nvPr/>
        </p:nvSpPr>
        <p:spPr>
          <a:xfrm flipH="1">
            <a:off x="336349" y="6106530"/>
            <a:ext cx="400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Fuente: Sistema Integrado de Información de Vigilancia (ISIS) e informe de los países a FPL-IM/OPS.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Datos hasta el 15 de abril del 2021 (SE-14)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E2099C-02D3-4224-9817-169640ED6D6F}"/>
              </a:ext>
            </a:extLst>
          </p:cNvPr>
          <p:cNvSpPr txBox="1"/>
          <p:nvPr/>
        </p:nvSpPr>
        <p:spPr>
          <a:xfrm flipH="1">
            <a:off x="4976186" y="2682896"/>
            <a:ext cx="1852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TOTAL=16,839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37F099-9ECC-418A-AB84-945ACB190706}"/>
              </a:ext>
            </a:extLst>
          </p:cNvPr>
          <p:cNvSpPr txBox="1"/>
          <p:nvPr/>
        </p:nvSpPr>
        <p:spPr>
          <a:xfrm flipH="1">
            <a:off x="8689989" y="2682896"/>
            <a:ext cx="1658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TOTAL=23,269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382035-8019-44DF-B39E-778C96314501}"/>
              </a:ext>
            </a:extLst>
          </p:cNvPr>
          <p:cNvSpPr txBox="1"/>
          <p:nvPr/>
        </p:nvSpPr>
        <p:spPr>
          <a:xfrm flipH="1">
            <a:off x="3830133" y="5439963"/>
            <a:ext cx="1658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TOTAL= 8,726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D311D-6CD3-407B-B29C-9B60F5B05397}"/>
              </a:ext>
            </a:extLst>
          </p:cNvPr>
          <p:cNvSpPr txBox="1"/>
          <p:nvPr/>
        </p:nvSpPr>
        <p:spPr>
          <a:xfrm>
            <a:off x="4542365" y="981955"/>
            <a:ext cx="740229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2018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AA305C-E3B0-40A3-9116-2BD5EE35003C}"/>
              </a:ext>
            </a:extLst>
          </p:cNvPr>
          <p:cNvSpPr txBox="1"/>
          <p:nvPr/>
        </p:nvSpPr>
        <p:spPr>
          <a:xfrm>
            <a:off x="8693690" y="981955"/>
            <a:ext cx="689429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2019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F116E8-71CF-4E88-8128-D7F99837B99F}"/>
              </a:ext>
            </a:extLst>
          </p:cNvPr>
          <p:cNvSpPr txBox="1"/>
          <p:nvPr/>
        </p:nvSpPr>
        <p:spPr>
          <a:xfrm>
            <a:off x="3485418" y="4323586"/>
            <a:ext cx="689429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1D2CD8-E8C1-40EB-9D19-CBE9C3FE86C0}"/>
              </a:ext>
            </a:extLst>
          </p:cNvPr>
          <p:cNvSpPr txBox="1"/>
          <p:nvPr/>
        </p:nvSpPr>
        <p:spPr>
          <a:xfrm flipH="1">
            <a:off x="8084255" y="5566399"/>
            <a:ext cx="1658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TOTAL= 306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2305A8A-DC1C-4C70-8B9E-5A7B278058B0}"/>
              </a:ext>
            </a:extLst>
          </p:cNvPr>
          <p:cNvSpPr txBox="1"/>
          <p:nvPr/>
        </p:nvSpPr>
        <p:spPr>
          <a:xfrm>
            <a:off x="714982" y="981955"/>
            <a:ext cx="740229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2017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8A3DF3-CA68-428C-B80E-8D0647141617}"/>
              </a:ext>
            </a:extLst>
          </p:cNvPr>
          <p:cNvSpPr txBox="1"/>
          <p:nvPr/>
        </p:nvSpPr>
        <p:spPr>
          <a:xfrm>
            <a:off x="7505592" y="4323586"/>
            <a:ext cx="732717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2021*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9A2EA8-9A14-4D71-BA22-D5EE6EA66C52}"/>
              </a:ext>
            </a:extLst>
          </p:cNvPr>
          <p:cNvSpPr txBox="1"/>
          <p:nvPr/>
        </p:nvSpPr>
        <p:spPr>
          <a:xfrm flipH="1">
            <a:off x="1058969" y="2682896"/>
            <a:ext cx="1658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TOTAL= 895</a:t>
            </a:r>
          </a:p>
        </p:txBody>
      </p:sp>
    </p:spTree>
    <p:extLst>
      <p:ext uri="{BB962C8B-B14F-4D97-AF65-F5344CB8AC3E}">
        <p14:creationId xmlns:p14="http://schemas.microsoft.com/office/powerpoint/2010/main" val="378927618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14C72B-0954-41D1-92D5-B8ED3B4BFBE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AF53C1C-8BDA-450B-B81A-3F7D237A68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9CF3D9-4A44-4613-AF4C-6C8FB05559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75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11</cp:revision>
  <dcterms:created xsi:type="dcterms:W3CDTF">2021-04-15T16:55:51Z</dcterms:created>
  <dcterms:modified xsi:type="dcterms:W3CDTF">2021-04-16T20:26:40Z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