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7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484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D7F33-EA35-4629-A429-7791CE8A49CF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3BF30-5900-41B8-B6E6-89670B1F1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21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DC9E9-A071-4766-99BA-6A302AA9D7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9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C5E0-440F-4BE4-8114-F585061EB55D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85A1-282B-4C4F-8B09-05D467A22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40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C5E0-440F-4BE4-8114-F585061EB55D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85A1-282B-4C4F-8B09-05D467A22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23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C5E0-440F-4BE4-8114-F585061EB55D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85A1-282B-4C4F-8B09-05D467A22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56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C5E0-440F-4BE4-8114-F585061EB55D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85A1-282B-4C4F-8B09-05D467A22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37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C5E0-440F-4BE4-8114-F585061EB55D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85A1-282B-4C4F-8B09-05D467A22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45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C5E0-440F-4BE4-8114-F585061EB55D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85A1-282B-4C4F-8B09-05D467A22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41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C5E0-440F-4BE4-8114-F585061EB55D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85A1-282B-4C4F-8B09-05D467A22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51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C5E0-440F-4BE4-8114-F585061EB55D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85A1-282B-4C4F-8B09-05D467A22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03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C5E0-440F-4BE4-8114-F585061EB55D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85A1-282B-4C4F-8B09-05D467A22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85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C5E0-440F-4BE4-8114-F585061EB55D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85A1-282B-4C4F-8B09-05D467A22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0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C5E0-440F-4BE4-8114-F585061EB55D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85A1-282B-4C4F-8B09-05D467A22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74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8C5E0-440F-4BE4-8114-F585061EB55D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E85A1-282B-4C4F-8B09-05D467A22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68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A4D66964-9D60-49EB-9881-EC80475C18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4" t="19339" r="40396" b="15574"/>
          <a:stretch/>
        </p:blipFill>
        <p:spPr>
          <a:xfrm>
            <a:off x="1317348" y="872465"/>
            <a:ext cx="2273786" cy="3803012"/>
          </a:xfrm>
          <a:prstGeom prst="rect">
            <a:avLst/>
          </a:prstGeom>
        </p:spPr>
      </p:pic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C0412555-4C00-4C67-A0C8-5C603EF4E8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4" t="19339" r="40396" b="15573"/>
          <a:stretch/>
        </p:blipFill>
        <p:spPr>
          <a:xfrm>
            <a:off x="5685325" y="872465"/>
            <a:ext cx="2273786" cy="3803012"/>
          </a:xfrm>
          <a:prstGeom prst="rect">
            <a:avLst/>
          </a:prstGeom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528514" y="5021093"/>
            <a:ext cx="8858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&lt;1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1-1.99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</a:rPr>
              <a:t>≥2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397822" y="5277760"/>
            <a:ext cx="116403" cy="11640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397822" y="5470719"/>
            <a:ext cx="116403" cy="11640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007255" y="4958118"/>
            <a:ext cx="196560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u="sng" dirty="0">
                <a:solidFill>
                  <a:prstClr val="black"/>
                </a:solidFill>
                <a:latin typeface="Calibri"/>
              </a:rPr>
              <a:t>Rate per 100,000 population**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1397822" y="5653584"/>
            <a:ext cx="116403" cy="11640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2747552" y="4178678"/>
            <a:ext cx="6399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</a:rPr>
              <a:t>2019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0" y="151688"/>
            <a:ext cx="8730035" cy="70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76" tIns="45688" rIns="91376" bIns="4568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33339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Rate of Suspected Measles/Rubella Cases per 100,000 population by subnational level, Southern Cone countries, 2019-2020*</a:t>
            </a:r>
            <a:endParaRPr lang="en-US" altLang="en-US" sz="2000" b="1" dirty="0">
              <a:solidFill>
                <a:srgbClr val="FF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7086600" y="4178678"/>
            <a:ext cx="6399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</a:rPr>
              <a:t>2020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515079-8EF8-4218-B198-6FA9E462CF05}"/>
              </a:ext>
            </a:extLst>
          </p:cNvPr>
          <p:cNvSpPr txBox="1"/>
          <p:nvPr/>
        </p:nvSpPr>
        <p:spPr>
          <a:xfrm>
            <a:off x="3035545" y="3052918"/>
            <a:ext cx="753021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/>
              <a:t>N=3,916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56EBC7-26DE-4E83-9B92-20639B15B1E8}"/>
              </a:ext>
            </a:extLst>
          </p:cNvPr>
          <p:cNvSpPr txBox="1"/>
          <p:nvPr/>
        </p:nvSpPr>
        <p:spPr>
          <a:xfrm>
            <a:off x="7406559" y="3052918"/>
            <a:ext cx="753021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N=959</a:t>
            </a:r>
          </a:p>
        </p:txBody>
      </p:sp>
      <p:sp>
        <p:nvSpPr>
          <p:cNvPr id="23" name="Text Box 7">
            <a:extLst>
              <a:ext uri="{FF2B5EF4-FFF2-40B4-BE49-F238E27FC236}">
                <a16:creationId xmlns:a16="http://schemas.microsoft.com/office/drawing/2014/main" id="{EE170855-9954-467D-9265-D1A483FA3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1" y="4958118"/>
            <a:ext cx="371608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u="sng" dirty="0">
                <a:solidFill>
                  <a:prstClr val="black"/>
                </a:solidFill>
                <a:latin typeface="Calibri"/>
              </a:rPr>
              <a:t>Proportion of subnational levels by notification rates and year</a:t>
            </a:r>
          </a:p>
        </p:txBody>
      </p:sp>
      <p:sp>
        <p:nvSpPr>
          <p:cNvPr id="29" name="Text Box 21">
            <a:extLst>
              <a:ext uri="{FF2B5EF4-FFF2-40B4-BE49-F238E27FC236}">
                <a16:creationId xmlns:a16="http://schemas.microsoft.com/office/drawing/2014/main" id="{E3B0488F-D5AA-485D-91F0-14271F1CE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96000"/>
            <a:ext cx="863391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/>
                </a:solidFill>
                <a:latin typeface="+mn-lt"/>
              </a:rPr>
              <a:t>Source: 1) ISIS for notification of measles and rubella suspected cases. 2) Country population estimates sent to PAHO in 2018 and 2019.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/>
                </a:solidFill>
                <a:latin typeface="+mn-lt"/>
              </a:rPr>
              <a:t>*Data as of 17 April 2021.  **Subnational levels with less than 100,000 population and reporting at least 1 suspected case per year was colored green; if the subnational levels were epidemiologically silent, then it was colored red. </a:t>
            </a:r>
            <a:r>
              <a:rPr lang="en-US" sz="1000">
                <a:solidFill>
                  <a:prstClr val="black"/>
                </a:solidFill>
                <a:latin typeface="+mn-lt"/>
              </a:rPr>
              <a:t>Exclude Brazil. </a:t>
            </a:r>
            <a:endParaRPr lang="en-US" sz="1000" dirty="0">
              <a:solidFill>
                <a:prstClr val="black"/>
              </a:solidFill>
              <a:latin typeface="+mn-lt"/>
            </a:endParaRP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32454138-FB3B-4C3D-B219-B81265A285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422395"/>
              </p:ext>
            </p:extLst>
          </p:nvPr>
        </p:nvGraphicFramePr>
        <p:xfrm>
          <a:off x="5043736" y="5270500"/>
          <a:ext cx="25971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2597206" imgH="597151" progId="Excel.Sheet.12">
                  <p:embed/>
                </p:oleObj>
              </mc:Choice>
              <mc:Fallback>
                <p:oleObj name="Worksheet" r:id="rId5" imgW="2597206" imgH="597151" progId="Excel.Sheet.12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32454138-FB3B-4C3D-B219-B81265A285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43736" y="5270500"/>
                        <a:ext cx="259715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6323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6CA7676B86F74E856844E3FCBB414E" ma:contentTypeVersion="17" ma:contentTypeDescription="Create a new document." ma:contentTypeScope="" ma:versionID="55d92156c0fde363ab54eddd9ce4f8d8">
  <xsd:schema xmlns:xsd="http://www.w3.org/2001/XMLSchema" xmlns:xs="http://www.w3.org/2001/XMLSchema" xmlns:p="http://schemas.microsoft.com/office/2006/metadata/properties" xmlns:ns2="57afcdac-b810-49c0-af1e-015628e7eb43" xmlns:ns3="73d0ba8d-d766-4bf6-bcf0-d2eb81301a02" targetNamespace="http://schemas.microsoft.com/office/2006/metadata/properties" ma:root="true" ma:fieldsID="c8cb6bde59da07c8a0c660ca68075763" ns2:_="" ns3:_="">
    <xsd:import namespace="57afcdac-b810-49c0-af1e-015628e7eb43"/>
    <xsd:import namespace="73d0ba8d-d766-4bf6-bcf0-d2eb81301a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afcdac-b810-49c0-af1e-015628e7eb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d0ba8d-d766-4bf6-bcf0-d2eb81301a0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B97F64A-4618-48E6-9939-2AA57E2CA1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afcdac-b810-49c0-af1e-015628e7eb43"/>
    <ds:schemaRef ds:uri="73d0ba8d-d766-4bf6-bcf0-d2eb81301a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1E577EE-5383-40FF-AA38-E42826ACE7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1C8D9C-BABD-471E-9C6F-DF5A6426916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3216</TotalTime>
  <Words>122</Words>
  <Application>Microsoft Office PowerPoint</Application>
  <PresentationFormat>On-screen Show (4:3)</PresentationFormat>
  <Paragraphs>14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Ebrima</vt:lpstr>
      <vt:lpstr>Office Theme</vt:lpstr>
      <vt:lpstr>Worksheet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Pacis, Ms. Carmelita Lucia (WDC)</dc:creator>
  <cp:lastModifiedBy>Pacis, Ms. Carmelita Lucia (WDC)</cp:lastModifiedBy>
  <cp:revision>48</cp:revision>
  <dcterms:created xsi:type="dcterms:W3CDTF">2015-04-21T15:28:02Z</dcterms:created>
  <dcterms:modified xsi:type="dcterms:W3CDTF">2021-04-23T21:58:42Z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0x010100756CA7676B86F74E856844E3FCBB414E</vt:lpwstr>
  </property>
</Properties>
</file>