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7F33-EA35-4629-A429-7791CE8A49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3BF30-5900-41B8-B6E6-89670B1F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C9E9-A071-4766-99BA-6A302AA9D7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C5E0-440F-4BE4-8114-F585061EB55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>
            <a:extLst>
              <a:ext uri="{FF2B5EF4-FFF2-40B4-BE49-F238E27FC236}">
                <a16:creationId xmlns:a16="http://schemas.microsoft.com/office/drawing/2014/main" id="{26E7B07C-8E7B-400B-85D2-062740A1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4967209"/>
            <a:ext cx="4116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419" sz="1100" u="sng" dirty="0">
                <a:solidFill>
                  <a:prstClr val="black"/>
                </a:solidFill>
                <a:latin typeface="Calibri"/>
              </a:rPr>
              <a:t>Proporción de niveles subnacionales según tasa de notificación y año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3E9AD70E-CBA2-4CE6-89C7-9872A6575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605" y="4961684"/>
            <a:ext cx="19511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419" sz="1100" u="sng" dirty="0">
                <a:solidFill>
                  <a:prstClr val="black"/>
                </a:solidFill>
                <a:latin typeface="Calibri"/>
              </a:rPr>
              <a:t>Tasa por 100.000 habitantes**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4D66964-9D60-49EB-9881-EC80475C1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19339" r="40396" b="15574"/>
          <a:stretch/>
        </p:blipFill>
        <p:spPr>
          <a:xfrm>
            <a:off x="1317348" y="872465"/>
            <a:ext cx="2273786" cy="3803012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0412555-4C00-4C67-A0C8-5C603EF4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19339" r="40396" b="15573"/>
          <a:stretch/>
        </p:blipFill>
        <p:spPr>
          <a:xfrm>
            <a:off x="5685325" y="872465"/>
            <a:ext cx="2273786" cy="3803012"/>
          </a:xfrm>
          <a:prstGeom prst="rect">
            <a:avLst/>
          </a:prstGeom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747552" y="417867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086600" y="417867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15079-8EF8-4218-B198-6FA9E462CF05}"/>
              </a:ext>
            </a:extLst>
          </p:cNvPr>
          <p:cNvSpPr txBox="1"/>
          <p:nvPr/>
        </p:nvSpPr>
        <p:spPr>
          <a:xfrm>
            <a:off x="3035545" y="3052918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N=3,916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6EBC7-26DE-4E83-9B92-20639B15B1E8}"/>
              </a:ext>
            </a:extLst>
          </p:cNvPr>
          <p:cNvSpPr txBox="1"/>
          <p:nvPr/>
        </p:nvSpPr>
        <p:spPr>
          <a:xfrm>
            <a:off x="7406559" y="3052918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N=959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7E3FBC6-291F-4FE1-8012-2A3862F8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82" y="128853"/>
            <a:ext cx="8730035" cy="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419" altLang="en-US" sz="2000" b="1" dirty="0">
                <a:solidFill>
                  <a:srgbClr val="3333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 de casos sospechosos de sarampión y rubeola por 100,000 habitantes por nivel subnacional. Países del Cono Sur, 2019-2020*</a:t>
            </a:r>
            <a:endParaRPr lang="es-419" altLang="en-US" sz="20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D486B518-09F5-4FC8-93CE-F38A4D37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43" y="6159132"/>
            <a:ext cx="84053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419" sz="1000" dirty="0">
                <a:solidFill>
                  <a:prstClr val="black"/>
                </a:solidFill>
                <a:latin typeface="+mn-lt"/>
              </a:rPr>
              <a:t>Fuente: 1) ISIS para la notificación de casos sospechosos de sarampión y rubeola. 2) Estimaciones de población de país enviadas a OPS en 2018 y 2019.</a:t>
            </a:r>
            <a:br>
              <a:rPr lang="es-419" sz="1000" dirty="0">
                <a:solidFill>
                  <a:prstClr val="black"/>
                </a:solidFill>
                <a:latin typeface="+mn-lt"/>
              </a:rPr>
            </a:br>
            <a:r>
              <a:rPr lang="es-419" sz="1000" dirty="0">
                <a:solidFill>
                  <a:prstClr val="black"/>
                </a:solidFill>
                <a:latin typeface="+mn-lt"/>
              </a:rPr>
              <a:t>*Datos hasta 17 de abril de 2021. **Niveles subnacionales con menos de 100,000 habitantes y que reportaron al menos 1 caso sospechoso por año fueron pintados en verde; si estuvieron en silencio epidemiológico, fueron pintados en rojo.  No incluye Brasil. 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1339F24F-8F23-43DA-9FCF-651C3C96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14" y="5021093"/>
            <a:ext cx="88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&lt;1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1-1.99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≥2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D9C11045-58D2-407F-B877-D008791AA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822" y="5277760"/>
            <a:ext cx="116403" cy="11640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A35B678-A71F-498E-B7CA-03122E48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822" y="5470719"/>
            <a:ext cx="116403" cy="1164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B6FCCFAA-8BEA-469B-BFC0-950686A5E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822" y="5653584"/>
            <a:ext cx="116403" cy="11640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8BF471F-A6F7-4EC8-81DC-2A989B461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106126"/>
              </p:ext>
            </p:extLst>
          </p:nvPr>
        </p:nvGraphicFramePr>
        <p:xfrm>
          <a:off x="5043736" y="5270500"/>
          <a:ext cx="25971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597206" imgH="597151" progId="Excel.Sheet.12">
                  <p:embed/>
                </p:oleObj>
              </mc:Choice>
              <mc:Fallback>
                <p:oleObj name="Worksheet" r:id="rId5" imgW="2597206" imgH="597151" progId="Excel.Sheet.12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F8BF471F-A6F7-4EC8-81DC-2A989B461F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736" y="5270500"/>
                        <a:ext cx="25971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2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CA7676B86F74E856844E3FCBB414E" ma:contentTypeVersion="17" ma:contentTypeDescription="Create a new document." ma:contentTypeScope="" ma:versionID="55d92156c0fde363ab54eddd9ce4f8d8">
  <xsd:schema xmlns:xsd="http://www.w3.org/2001/XMLSchema" xmlns:xs="http://www.w3.org/2001/XMLSchema" xmlns:p="http://schemas.microsoft.com/office/2006/metadata/properties" xmlns:ns2="57afcdac-b810-49c0-af1e-015628e7eb43" xmlns:ns3="73d0ba8d-d766-4bf6-bcf0-d2eb81301a02" targetNamespace="http://schemas.microsoft.com/office/2006/metadata/properties" ma:root="true" ma:fieldsID="c8cb6bde59da07c8a0c660ca68075763" ns2:_="" ns3:_="">
    <xsd:import namespace="57afcdac-b810-49c0-af1e-015628e7eb43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cdac-b810-49c0-af1e-015628e7e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C8D9C-BABD-471E-9C6F-DF5A642691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E577EE-5383-40FF-AA38-E42826ACE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7F64A-4618-48E6-9939-2AA57E2CA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afcdac-b810-49c0-af1e-015628e7eb43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131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Ebrima</vt:lpstr>
      <vt:lpstr>Office Theme</vt:lpstr>
      <vt:lpstr>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48</cp:revision>
  <dcterms:created xsi:type="dcterms:W3CDTF">2015-04-21T15:28:02Z</dcterms:created>
  <dcterms:modified xsi:type="dcterms:W3CDTF">2021-04-23T21:58:20Z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0x010100756CA7676B86F74E856844E3FCBB414E</vt:lpwstr>
  </property>
</Properties>
</file>