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091859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tables!$A$22</c:f>
              <c:strCache>
                <c:ptCount val="1"/>
                <c:pt idx="0">
                  <c:v>B3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tables!$B$21:$DA$21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tables!$B$22:$DA$22</c:f>
              <c:numCache>
                <c:formatCode>General</c:formatCode>
                <c:ptCount val="10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5</c:v>
                </c:pt>
                <c:pt idx="13">
                  <c:v>4</c:v>
                </c:pt>
                <c:pt idx="14">
                  <c:v>1</c:v>
                </c:pt>
                <c:pt idx="15">
                  <c:v>7</c:v>
                </c:pt>
                <c:pt idx="16">
                  <c:v>5</c:v>
                </c:pt>
                <c:pt idx="17">
                  <c:v>3</c:v>
                </c:pt>
                <c:pt idx="19">
                  <c:v>3</c:v>
                </c:pt>
                <c:pt idx="21">
                  <c:v>2</c:v>
                </c:pt>
                <c:pt idx="23">
                  <c:v>1</c:v>
                </c:pt>
                <c:pt idx="25">
                  <c:v>1</c:v>
                </c:pt>
                <c:pt idx="28">
                  <c:v>2</c:v>
                </c:pt>
                <c:pt idx="30">
                  <c:v>1</c:v>
                </c:pt>
                <c:pt idx="31">
                  <c:v>1</c:v>
                </c:pt>
                <c:pt idx="33">
                  <c:v>1</c:v>
                </c:pt>
                <c:pt idx="37">
                  <c:v>1</c:v>
                </c:pt>
                <c:pt idx="39">
                  <c:v>1</c:v>
                </c:pt>
                <c:pt idx="40">
                  <c:v>1</c:v>
                </c:pt>
                <c:pt idx="42">
                  <c:v>2</c:v>
                </c:pt>
                <c:pt idx="43">
                  <c:v>2</c:v>
                </c:pt>
                <c:pt idx="46">
                  <c:v>1</c:v>
                </c:pt>
                <c:pt idx="49">
                  <c:v>4</c:v>
                </c:pt>
                <c:pt idx="51">
                  <c:v>1</c:v>
                </c:pt>
                <c:pt idx="54">
                  <c:v>1</c:v>
                </c:pt>
                <c:pt idx="56">
                  <c:v>4</c:v>
                </c:pt>
                <c:pt idx="57">
                  <c:v>2</c:v>
                </c:pt>
                <c:pt idx="59">
                  <c:v>1</c:v>
                </c:pt>
                <c:pt idx="9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12-4658-9127-193FA9C6D432}"/>
            </c:ext>
          </c:extLst>
        </c:ser>
        <c:ser>
          <c:idx val="1"/>
          <c:order val="1"/>
          <c:tx>
            <c:strRef>
              <c:f>tables!$A$23</c:f>
              <c:strCache>
                <c:ptCount val="1"/>
                <c:pt idx="0">
                  <c:v>D8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tables!$B$21:$DA$21</c:f>
              <c:numCache>
                <c:formatCode>General</c:formatCode>
                <c:ptCount val="10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</c:numCache>
            </c:numRef>
          </c:cat>
          <c:val>
            <c:numRef>
              <c:f>tables!$B$23:$DA$23</c:f>
              <c:numCache>
                <c:formatCode>General</c:formatCode>
                <c:ptCount val="104"/>
                <c:pt idx="0">
                  <c:v>11</c:v>
                </c:pt>
                <c:pt idx="1">
                  <c:v>7</c:v>
                </c:pt>
                <c:pt idx="2">
                  <c:v>21</c:v>
                </c:pt>
                <c:pt idx="3">
                  <c:v>22</c:v>
                </c:pt>
                <c:pt idx="4">
                  <c:v>11</c:v>
                </c:pt>
                <c:pt idx="5">
                  <c:v>15</c:v>
                </c:pt>
                <c:pt idx="6">
                  <c:v>32</c:v>
                </c:pt>
                <c:pt idx="7">
                  <c:v>18</c:v>
                </c:pt>
                <c:pt idx="8">
                  <c:v>22</c:v>
                </c:pt>
                <c:pt idx="9">
                  <c:v>27</c:v>
                </c:pt>
                <c:pt idx="10">
                  <c:v>32</c:v>
                </c:pt>
                <c:pt idx="11">
                  <c:v>62</c:v>
                </c:pt>
                <c:pt idx="12">
                  <c:v>64</c:v>
                </c:pt>
                <c:pt idx="13">
                  <c:v>59</c:v>
                </c:pt>
                <c:pt idx="14">
                  <c:v>48</c:v>
                </c:pt>
                <c:pt idx="15">
                  <c:v>60</c:v>
                </c:pt>
                <c:pt idx="16">
                  <c:v>27</c:v>
                </c:pt>
                <c:pt idx="17">
                  <c:v>51</c:v>
                </c:pt>
                <c:pt idx="18">
                  <c:v>25</c:v>
                </c:pt>
                <c:pt idx="19">
                  <c:v>32</c:v>
                </c:pt>
                <c:pt idx="20">
                  <c:v>25</c:v>
                </c:pt>
                <c:pt idx="21">
                  <c:v>21</c:v>
                </c:pt>
                <c:pt idx="22">
                  <c:v>21</c:v>
                </c:pt>
                <c:pt idx="23">
                  <c:v>16</c:v>
                </c:pt>
                <c:pt idx="24">
                  <c:v>17</c:v>
                </c:pt>
                <c:pt idx="25">
                  <c:v>10</c:v>
                </c:pt>
                <c:pt idx="26">
                  <c:v>18</c:v>
                </c:pt>
                <c:pt idx="27">
                  <c:v>20</c:v>
                </c:pt>
                <c:pt idx="28">
                  <c:v>13</c:v>
                </c:pt>
                <c:pt idx="29">
                  <c:v>15</c:v>
                </c:pt>
                <c:pt idx="30">
                  <c:v>19</c:v>
                </c:pt>
                <c:pt idx="31">
                  <c:v>35</c:v>
                </c:pt>
                <c:pt idx="32">
                  <c:v>33</c:v>
                </c:pt>
                <c:pt idx="33">
                  <c:v>15</c:v>
                </c:pt>
                <c:pt idx="34">
                  <c:v>13</c:v>
                </c:pt>
                <c:pt idx="35">
                  <c:v>18</c:v>
                </c:pt>
                <c:pt idx="36">
                  <c:v>14</c:v>
                </c:pt>
                <c:pt idx="37">
                  <c:v>18</c:v>
                </c:pt>
                <c:pt idx="38">
                  <c:v>25</c:v>
                </c:pt>
                <c:pt idx="39">
                  <c:v>28</c:v>
                </c:pt>
                <c:pt idx="40">
                  <c:v>3</c:v>
                </c:pt>
                <c:pt idx="41">
                  <c:v>9</c:v>
                </c:pt>
                <c:pt idx="42">
                  <c:v>18</c:v>
                </c:pt>
                <c:pt idx="43">
                  <c:v>11</c:v>
                </c:pt>
                <c:pt idx="44">
                  <c:v>8</c:v>
                </c:pt>
                <c:pt idx="45">
                  <c:v>7</c:v>
                </c:pt>
                <c:pt idx="46">
                  <c:v>8</c:v>
                </c:pt>
                <c:pt idx="47">
                  <c:v>13</c:v>
                </c:pt>
                <c:pt idx="48">
                  <c:v>10</c:v>
                </c:pt>
                <c:pt idx="49">
                  <c:v>6</c:v>
                </c:pt>
                <c:pt idx="50">
                  <c:v>3</c:v>
                </c:pt>
                <c:pt idx="51">
                  <c:v>5</c:v>
                </c:pt>
                <c:pt idx="52">
                  <c:v>11</c:v>
                </c:pt>
                <c:pt idx="53">
                  <c:v>14</c:v>
                </c:pt>
                <c:pt idx="54">
                  <c:v>30</c:v>
                </c:pt>
                <c:pt idx="55">
                  <c:v>19</c:v>
                </c:pt>
                <c:pt idx="56">
                  <c:v>18</c:v>
                </c:pt>
                <c:pt idx="57">
                  <c:v>16</c:v>
                </c:pt>
                <c:pt idx="58">
                  <c:v>25</c:v>
                </c:pt>
                <c:pt idx="59">
                  <c:v>16</c:v>
                </c:pt>
                <c:pt idx="60">
                  <c:v>23</c:v>
                </c:pt>
                <c:pt idx="61">
                  <c:v>30</c:v>
                </c:pt>
                <c:pt idx="62">
                  <c:v>25</c:v>
                </c:pt>
                <c:pt idx="63">
                  <c:v>12</c:v>
                </c:pt>
                <c:pt idx="64">
                  <c:v>12</c:v>
                </c:pt>
                <c:pt idx="65">
                  <c:v>6</c:v>
                </c:pt>
                <c:pt idx="66">
                  <c:v>5</c:v>
                </c:pt>
                <c:pt idx="67">
                  <c:v>4</c:v>
                </c:pt>
                <c:pt idx="68">
                  <c:v>4</c:v>
                </c:pt>
                <c:pt idx="69">
                  <c:v>2</c:v>
                </c:pt>
                <c:pt idx="70">
                  <c:v>1</c:v>
                </c:pt>
                <c:pt idx="80">
                  <c:v>1</c:v>
                </c:pt>
                <c:pt idx="81">
                  <c:v>1</c:v>
                </c:pt>
                <c:pt idx="84">
                  <c:v>1</c:v>
                </c:pt>
                <c:pt idx="88">
                  <c:v>1</c:v>
                </c:pt>
                <c:pt idx="90">
                  <c:v>2</c:v>
                </c:pt>
                <c:pt idx="92">
                  <c:v>1</c:v>
                </c:pt>
                <c:pt idx="96">
                  <c:v>1</c:v>
                </c:pt>
                <c:pt idx="97">
                  <c:v>1</c:v>
                </c:pt>
                <c:pt idx="100">
                  <c:v>1</c:v>
                </c:pt>
                <c:pt idx="10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12-4658-9127-193FA9C6D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1374496"/>
        <c:axId val="1130060784"/>
      </c:barChart>
      <c:catAx>
        <c:axId val="9213744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ysClr val="window" lastClr="FFFFFF">
                <a:lumMod val="65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0060784"/>
        <c:crosses val="autoZero"/>
        <c:auto val="1"/>
        <c:lblAlgn val="ctr"/>
        <c:lblOffset val="100"/>
        <c:noMultiLvlLbl val="0"/>
      </c:catAx>
      <c:valAx>
        <c:axId val="1130060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6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137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3818604652384424"/>
          <c:y val="1.6721435585716558E-2"/>
          <c:w val="8.8047538197366729E-2"/>
          <c:h val="9.71936735040953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7A332-8CB1-481F-9C63-54597A996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9FC08-EDB1-445D-BF1D-42F77FE14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38E1-8798-4973-86B1-9B2A5CA18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28C1E-610F-4479-8156-1E856344C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85CD4-0008-4FE3-B4B9-397006FEB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6DD9-4536-485D-9505-8D62C9E26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F8A4B-3955-4C38-A3D2-D3C5863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9FEEA-6ADA-4A27-9538-E96822D41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D4464-30C9-408B-ACCC-CD13F60E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19E14-CB36-45FE-A55B-1467C2CA0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4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48A68-C276-4895-8E0D-5F0E42FF7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9950A-10C0-4F6D-AE67-28CEAF3A9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CC02-04A7-4B0D-957A-0DF40E866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19F83-0C5C-4109-BCEF-1F408D45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E597A-A301-437E-AD41-A513DDA1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8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82462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32683-66DA-498D-B278-D19D8D997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95271-2E2E-4372-ACFD-333CF96F6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4B09A-E074-46E2-B448-6042FD28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AC3C9-A64F-4E34-A380-1D7584C4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46C2E-FB9B-4905-8006-EB72FE5F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3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6CF0-A88D-4FFA-A651-2588F635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4FF21-91D5-435B-B09E-D2BE6D5C8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2535C-087D-4DED-B976-81F343DA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E4665-96AC-40AD-8448-AF1AA690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60614-0D9C-42A4-9A0A-64BB1987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5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F7BC-B3C1-462F-AB6A-BCDE407F9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07EBC-EE76-4C86-9281-CC74798AC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9DD64-9205-4CBB-B9E7-E9ED078EB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9D912-A083-4425-8D68-EF056EDC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71D5CC-92E9-4247-9587-DA93AF28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590F8-8092-4991-A0DB-A76D8A81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C3ED5-1490-4475-8C28-C32E1042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578E0-CC58-4B3D-A46D-BF56E80B6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FEAA2-37FC-4D7A-9252-85E15EC81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C92673-E123-48C1-B893-8EF9B5991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DC32D-178B-46B5-8307-620F8228E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FB385-31FB-4A21-98F9-6533587D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6E1BE-FE16-4215-8048-62338A39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AA08D-7BBA-42BE-929D-0B981AC7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D84FE-AADE-4F06-A3ED-962B17F08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4C7B6-A09E-45B5-9C24-656EBBEA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F95AF-8FEC-46A3-8A60-FD1B3B17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B94B2-F568-4DDD-BB5F-AA390E30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1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EFBE5-9782-4AF6-845E-F4FE67D6D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77C517-C066-4B77-9D11-0D670E45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135F0F-3D14-4B0C-A2D0-5952311D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7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BC78-4A78-451D-816F-9DAE85202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00918-E27E-4689-93B8-591767A7C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39ED2-9613-4684-9E01-FB4B3443B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5ABA2-2378-400A-8156-C723F99A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ACE57-37FF-4DC9-9ADD-2A161F4B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56C08-DD5B-4456-A990-844EEF48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FE63F-3BA1-44C4-9B70-DEB844173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9A436-865B-4E9E-8B32-59638D35AB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CDA51-379D-4279-B196-9976081C4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01B7D-023C-4232-B210-3E76E755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DF24B-7417-4D06-9820-EB02580E2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729AC-A241-4B75-A6DA-A47A2DD9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12E9A4-05BC-438A-91D8-FB2B1A20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AC08A-2320-4B76-B0D0-9F6912CD0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45F1-72AB-48D4-9A08-F4340023B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3C75-7728-4A48-AB47-3D997568430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A9858-0603-4AD6-92B8-92C22A8AF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F0E82-CC85-4BFC-8EA4-44EA8CB12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B2664-F53B-4459-9846-09966F13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4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40EA385-88C6-4FA1-979E-AD187633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18" y="216553"/>
            <a:ext cx="10515163" cy="85838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+mn-lt"/>
              </a:rPr>
              <a:t>Measles genotypes </a:t>
            </a:r>
            <a:r>
              <a:rPr lang="en-US" sz="3200" dirty="0">
                <a:latin typeface="+mn-lt"/>
              </a:rPr>
              <a:t>reported to </a:t>
            </a:r>
            <a:r>
              <a:rPr lang="en-US" sz="3200" dirty="0" err="1">
                <a:solidFill>
                  <a:schemeClr val="accent1"/>
                </a:solidFill>
                <a:latin typeface="+mn-lt"/>
              </a:rPr>
              <a:t>MeaNS</a:t>
            </a:r>
            <a:r>
              <a:rPr lang="en-US" sz="3200" dirty="0">
                <a:latin typeface="+mn-lt"/>
              </a:rPr>
              <a:t> from countries of the Americas, 2019-2020*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18FE52-9AD6-4D09-B53C-3EEB5D1BFE14}"/>
              </a:ext>
            </a:extLst>
          </p:cNvPr>
          <p:cNvSpPr txBox="1"/>
          <p:nvPr/>
        </p:nvSpPr>
        <p:spPr>
          <a:xfrm>
            <a:off x="308027" y="6153966"/>
            <a:ext cx="223189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36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2835"/>
                </a:solidFill>
                <a:effectLst/>
                <a:uLnTx/>
                <a:uFillTx/>
                <a:ea typeface="ＭＳ Ｐゴシック" charset="-128"/>
                <a:cs typeface="+mn-cs"/>
              </a:rPr>
              <a:t>Source: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C2835"/>
                </a:solidFill>
                <a:effectLst/>
                <a:uLnTx/>
                <a:uFillTx/>
                <a:ea typeface="ＭＳ Ｐゴシック" charset="-128"/>
                <a:cs typeface="+mn-cs"/>
              </a:rPr>
              <a:t>MeaNS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2835"/>
                </a:solidFill>
                <a:effectLst/>
                <a:uLnTx/>
                <a:uFillTx/>
                <a:ea typeface="ＭＳ Ｐゴシック" charset="-128"/>
                <a:cs typeface="+mn-cs"/>
              </a:rPr>
              <a:t> </a:t>
            </a:r>
            <a:r>
              <a:rPr lang="en-US" sz="1200" dirty="0">
                <a:solidFill>
                  <a:srgbClr val="1C2835"/>
                </a:solidFill>
                <a:ea typeface="ＭＳ Ｐゴシック" charset="-128"/>
              </a:rPr>
              <a:t>by 30 April 2021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2835"/>
                </a:solidFill>
                <a:effectLst/>
                <a:uLnTx/>
                <a:uFillTx/>
                <a:ea typeface="ＭＳ Ｐゴシック" charset="-128"/>
                <a:cs typeface="+mn-cs"/>
              </a:rPr>
              <a:t>.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1C2835"/>
              </a:solidFill>
              <a:effectLst/>
              <a:uLnTx/>
              <a:uFillTx/>
              <a:ea typeface="ＭＳ Ｐゴシック" charset="-128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53FA14-21E7-46A7-A654-14AB354A6B37}"/>
              </a:ext>
            </a:extLst>
          </p:cNvPr>
          <p:cNvSpPr txBox="1"/>
          <p:nvPr/>
        </p:nvSpPr>
        <p:spPr>
          <a:xfrm>
            <a:off x="1050638" y="1361242"/>
            <a:ext cx="1833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2019, n=1226</a:t>
            </a:r>
          </a:p>
          <a:p>
            <a:r>
              <a:rPr lang="en-US" dirty="0">
                <a:solidFill>
                  <a:schemeClr val="accent1"/>
                </a:solidFill>
              </a:rPr>
              <a:t>93% D8 genotype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A7838C-CF63-4A8E-9BFF-7E10DBB5D05F}"/>
              </a:ext>
            </a:extLst>
          </p:cNvPr>
          <p:cNvSpPr txBox="1"/>
          <p:nvPr/>
        </p:nvSpPr>
        <p:spPr>
          <a:xfrm>
            <a:off x="9741217" y="1395840"/>
            <a:ext cx="1833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2020*, n=296</a:t>
            </a:r>
          </a:p>
          <a:p>
            <a:r>
              <a:rPr lang="en-US" dirty="0">
                <a:solidFill>
                  <a:schemeClr val="accent1"/>
                </a:solidFill>
              </a:rPr>
              <a:t>97% D8 genotype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6D2F0C-265A-4087-8299-D58361DB63FE}"/>
              </a:ext>
            </a:extLst>
          </p:cNvPr>
          <p:cNvSpPr txBox="1"/>
          <p:nvPr/>
        </p:nvSpPr>
        <p:spPr>
          <a:xfrm rot="16200000">
            <a:off x="-1333321" y="3235660"/>
            <a:ext cx="3282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1"/>
                </a:solidFill>
              </a:rPr>
              <a:t>Number of  sequences reported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F64BD8-B12E-4FF0-80A0-4EB9B59F147A}"/>
              </a:ext>
            </a:extLst>
          </p:cNvPr>
          <p:cNvSpPr txBox="1"/>
          <p:nvPr/>
        </p:nvSpPr>
        <p:spPr>
          <a:xfrm rot="5400000">
            <a:off x="6425827" y="1241244"/>
            <a:ext cx="369332" cy="97421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				Epidemiological weeks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7EE4385-2E16-4ED6-9A24-4BC9D3CE916E}"/>
              </a:ext>
            </a:extLst>
          </p:cNvPr>
          <p:cNvGraphicFramePr>
            <a:graphicFrameLocks/>
          </p:cNvGraphicFramePr>
          <p:nvPr/>
        </p:nvGraphicFramePr>
        <p:xfrm>
          <a:off x="455040" y="1232919"/>
          <a:ext cx="11556631" cy="470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5115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49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Measles genotypes reported to MeaNS from countries of the Americas, 2019-2020*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genotypes reported to MeaNS from countries of the Americas, 2019-2020*</dc:title>
  <dc:creator>Pacis, Ms. Carmelita Lucia (WDC)</dc:creator>
  <cp:lastModifiedBy>Pacis, Ms. Carmelita Lucia (WDC)</cp:lastModifiedBy>
  <cp:revision>3</cp:revision>
  <dcterms:created xsi:type="dcterms:W3CDTF">2021-05-07T13:59:38Z</dcterms:created>
  <dcterms:modified xsi:type="dcterms:W3CDTF">2021-05-07T22:20:30Z</dcterms:modified>
</cp:coreProperties>
</file>