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37575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D09B7-8192-4ED5-892F-5174ECD023F9}" v="54" dt="2021-05-14T15:53:16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aho-my.sharepoint.com/personal/bravopam_paho_org/Documents/Measles/Outbreaks/2021/BRA/MR%20bulletin%20graph_Brazil%20outbreak_May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Pará (n=61)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Sheet1!$A$3:$A$20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/>
            </c:numRef>
          </c:cat>
          <c:val>
            <c:numRef>
              <c:f>Sheet1!$B$3:$B$20</c:f>
              <c:numCache>
                <c:formatCode>0</c:formatCode>
                <c:ptCount val="17"/>
                <c:pt idx="0">
                  <c:v>12</c:v>
                </c:pt>
                <c:pt idx="1">
                  <c:v>16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F19-45CF-8938-6E88D77DD3F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Amapá (n=315)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Sheet1!$A$3:$A$20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/>
            </c:numRef>
          </c:cat>
          <c:val>
            <c:numRef>
              <c:f>Sheet1!$C$3:$C$20</c:f>
              <c:numCache>
                <c:formatCode>0</c:formatCode>
                <c:ptCount val="17"/>
                <c:pt idx="0">
                  <c:v>27</c:v>
                </c:pt>
                <c:pt idx="1">
                  <c:v>34</c:v>
                </c:pt>
                <c:pt idx="2">
                  <c:v>22</c:v>
                </c:pt>
                <c:pt idx="3">
                  <c:v>44</c:v>
                </c:pt>
                <c:pt idx="4">
                  <c:v>28</c:v>
                </c:pt>
                <c:pt idx="5">
                  <c:v>31</c:v>
                </c:pt>
                <c:pt idx="6">
                  <c:v>19</c:v>
                </c:pt>
                <c:pt idx="7">
                  <c:v>30</c:v>
                </c:pt>
                <c:pt idx="8">
                  <c:v>17</c:v>
                </c:pt>
                <c:pt idx="9">
                  <c:v>17</c:v>
                </c:pt>
                <c:pt idx="10">
                  <c:v>8</c:v>
                </c:pt>
                <c:pt idx="11">
                  <c:v>16</c:v>
                </c:pt>
                <c:pt idx="12">
                  <c:v>8</c:v>
                </c:pt>
                <c:pt idx="13">
                  <c:v>8</c:v>
                </c:pt>
                <c:pt idx="14">
                  <c:v>10</c:v>
                </c:pt>
                <c:pt idx="15">
                  <c:v>1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F19-45CF-8938-6E88D77DD3FE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Sao Paulo (n=4)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Sheet1!$A$3:$A$20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/>
            </c:numRef>
          </c:cat>
          <c:val>
            <c:numRef>
              <c:f>Sheet1!$D$3:$D$20</c:f>
              <c:numCache>
                <c:formatCode>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F19-45CF-8938-6E88D77DD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173760"/>
        <c:axId val="2026702048"/>
      </c:barChart>
      <c:catAx>
        <c:axId val="20917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Epidemiological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702048"/>
        <c:crosses val="autoZero"/>
        <c:auto val="1"/>
        <c:lblAlgn val="ctr"/>
        <c:lblOffset val="100"/>
        <c:noMultiLvlLbl val="0"/>
      </c:catAx>
      <c:valAx>
        <c:axId val="2026702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of confirmed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3475-6C79-4C75-AF09-9D411A9CABE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AD65D-411F-4904-BABD-995B211A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6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3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49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12" y="2348640"/>
            <a:ext cx="7537425" cy="1325563"/>
          </a:xfrm>
        </p:spPr>
        <p:txBody>
          <a:bodyPr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3" y="2296394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29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4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338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5180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1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5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756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21" y="1359763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21" y="4468876"/>
            <a:ext cx="10515163" cy="1664296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39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6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89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9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7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474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742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7" y="1905788"/>
            <a:ext cx="5154395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5" y="1905793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2315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5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3" y="1905788"/>
            <a:ext cx="5576639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394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07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9" y="1891040"/>
            <a:ext cx="2350315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394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5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580403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9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48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1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9" y="1873405"/>
            <a:ext cx="5151219" cy="4248614"/>
          </a:xfr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+mj-lt"/>
              </a:defRPr>
            </a:lvl1pPr>
            <a:lvl2pPr marL="257175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51435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771525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0287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047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2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33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9" y="1655691"/>
            <a:ext cx="5151219" cy="4248614"/>
          </a:xfr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+mj-lt"/>
              </a:defRPr>
            </a:lvl1pPr>
            <a:lvl2pPr marL="257175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51435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771525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0287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322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6" y="6249208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88497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37-3079-4858-AEBC-B3D8B5A03A26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A45-60C2-44E3-A8BB-1727BDC85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20" y="6425854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342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20" y="6425854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4050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20" y="6425854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0538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629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9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5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03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9" y="2497877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5" y="2497878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6" y="1873410"/>
            <a:ext cx="5167879" cy="524107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128588" indent="0">
              <a:buNone/>
              <a:defRPr sz="563" b="1"/>
            </a:lvl2pPr>
            <a:lvl3pPr marL="257175" indent="0">
              <a:buNone/>
              <a:defRPr sz="506" b="1"/>
            </a:lvl3pPr>
            <a:lvl4pPr marL="385763" indent="0">
              <a:buNone/>
              <a:defRPr sz="450" b="1"/>
            </a:lvl4pPr>
            <a:lvl5pPr marL="514350" indent="0">
              <a:buNone/>
              <a:defRPr sz="450" b="1"/>
            </a:lvl5pPr>
            <a:lvl6pPr marL="642938" indent="0">
              <a:buNone/>
              <a:defRPr sz="450" b="1"/>
            </a:lvl6pPr>
            <a:lvl7pPr marL="771525" indent="0">
              <a:buNone/>
              <a:defRPr sz="450" b="1"/>
            </a:lvl7pPr>
            <a:lvl8pPr marL="900113" indent="0">
              <a:buNone/>
              <a:defRPr sz="450" b="1"/>
            </a:lvl8pPr>
            <a:lvl9pPr marL="1028700" indent="0">
              <a:buNone/>
              <a:defRPr sz="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8" y="1873410"/>
            <a:ext cx="5136787" cy="524107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128588" indent="0">
              <a:buNone/>
              <a:defRPr sz="563" b="1"/>
            </a:lvl2pPr>
            <a:lvl3pPr marL="257175" indent="0">
              <a:buNone/>
              <a:defRPr sz="506" b="1"/>
            </a:lvl3pPr>
            <a:lvl4pPr marL="385763" indent="0">
              <a:buNone/>
              <a:defRPr sz="450" b="1"/>
            </a:lvl4pPr>
            <a:lvl5pPr marL="514350" indent="0">
              <a:buNone/>
              <a:defRPr sz="450" b="1"/>
            </a:lvl5pPr>
            <a:lvl6pPr marL="642938" indent="0">
              <a:buNone/>
              <a:defRPr sz="450" b="1"/>
            </a:lvl6pPr>
            <a:lvl7pPr marL="771525" indent="0">
              <a:buNone/>
              <a:defRPr sz="450" b="1"/>
            </a:lvl7pPr>
            <a:lvl8pPr marL="900113" indent="0">
              <a:buNone/>
              <a:defRPr sz="450" b="1"/>
            </a:lvl8pPr>
            <a:lvl9pPr marL="1028700" indent="0">
              <a:buNone/>
              <a:defRPr sz="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0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9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74969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21" y="365129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21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/>
  <p:hf hdr="0" ftr="0" dt="0"/>
  <p:txStyles>
    <p:titleStyle>
      <a:lvl1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1688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5pPr>
      <a:lvl6pPr marL="128588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6pPr>
      <a:lvl7pPr marL="257175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7pPr>
      <a:lvl8pPr marL="385763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8pPr>
      <a:lvl9pPr marL="514350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128141" indent="-128141" algn="l" defTabSz="513904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SzPct val="120000"/>
        <a:buFont typeface="Arial" charset="0"/>
        <a:buChar char="•"/>
        <a:defRPr lang="en-US" sz="135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385316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1125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642491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1013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899666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9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1156841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9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1414180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304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427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550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4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47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71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5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18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42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65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988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BBC1-981A-4A3F-8E4C-E48E7D50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74" y="176416"/>
            <a:ext cx="10033548" cy="870188"/>
          </a:xfrm>
        </p:spPr>
        <p:txBody>
          <a:bodyPr/>
          <a:lstStyle/>
          <a:p>
            <a:r>
              <a:rPr lang="pt-BR" sz="3600" dirty="0">
                <a:solidFill>
                  <a:srgbClr val="0092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Measles outbreak in Brazil, 2021*</a:t>
            </a:r>
            <a:endParaRPr lang="en-US" sz="3600" dirty="0">
              <a:solidFill>
                <a:srgbClr val="0092C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70F98-B451-4E94-8CA9-0D352B936A03}"/>
              </a:ext>
            </a:extLst>
          </p:cNvPr>
          <p:cNvSpPr txBox="1"/>
          <p:nvPr/>
        </p:nvSpPr>
        <p:spPr>
          <a:xfrm>
            <a:off x="1160182" y="5523018"/>
            <a:ext cx="986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Most affected groups (with data available for 347 cases):</a:t>
            </a:r>
          </a:p>
          <a:p>
            <a:r>
              <a:rPr lang="en-US" dirty="0"/>
              <a:t>&lt;1 year old: 55,74 per 100,000 population     |   1-4years old: 11,95 per 100,000 population</a:t>
            </a:r>
          </a:p>
        </p:txBody>
      </p:sp>
      <p:sp>
        <p:nvSpPr>
          <p:cNvPr id="20" name="CaixaDeTexto 10">
            <a:extLst>
              <a:ext uri="{FF2B5EF4-FFF2-40B4-BE49-F238E27FC236}">
                <a16:creationId xmlns:a16="http://schemas.microsoft.com/office/drawing/2014/main" id="{45876A87-D4A7-4438-92D8-1B040F20CABE}"/>
              </a:ext>
            </a:extLst>
          </p:cNvPr>
          <p:cNvSpPr txBox="1"/>
          <p:nvPr/>
        </p:nvSpPr>
        <p:spPr>
          <a:xfrm>
            <a:off x="242035" y="6415570"/>
            <a:ext cx="9771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Ministry of Health of Brazil. *Data as of epidemiologival week 17,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E79FC-DB09-428C-97DC-825A4ABBA0AA}"/>
              </a:ext>
            </a:extLst>
          </p:cNvPr>
          <p:cNvSpPr txBox="1"/>
          <p:nvPr/>
        </p:nvSpPr>
        <p:spPr>
          <a:xfrm>
            <a:off x="4643611" y="1999185"/>
            <a:ext cx="845648" cy="378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N=414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D2ECC-3F44-4A49-8239-FAF0E30A72A3}"/>
              </a:ext>
            </a:extLst>
          </p:cNvPr>
          <p:cNvSpPr txBox="1"/>
          <p:nvPr/>
        </p:nvSpPr>
        <p:spPr>
          <a:xfrm>
            <a:off x="440013" y="1148627"/>
            <a:ext cx="58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Distribution of confirmed measles cases by epidemiological weeks and subnational level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195CB96-A949-4C3A-97C3-9AF027D1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1288582"/>
            <a:ext cx="5742562" cy="4060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07E39E-9F99-466D-951A-ABABF770400A}"/>
              </a:ext>
            </a:extLst>
          </p:cNvPr>
          <p:cNvSpPr txBox="1"/>
          <p:nvPr/>
        </p:nvSpPr>
        <p:spPr>
          <a:xfrm>
            <a:off x="6605019" y="1148627"/>
            <a:ext cx="543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Distribution of measles incidence rate by subnational level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06E69DC-0B06-44B8-9233-D8D69BD0A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97051"/>
              </p:ext>
            </p:extLst>
          </p:nvPr>
        </p:nvGraphicFramePr>
        <p:xfrm>
          <a:off x="81313" y="1733401"/>
          <a:ext cx="6704498" cy="349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2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Ebrima</vt:lpstr>
      <vt:lpstr>Roboto Regular</vt:lpstr>
      <vt:lpstr>1_Default Theme</vt:lpstr>
      <vt:lpstr>Measles outbreak in Brazil, 2021*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7</cp:revision>
  <dcterms:created xsi:type="dcterms:W3CDTF">2021-05-12T14:50:26Z</dcterms:created>
  <dcterms:modified xsi:type="dcterms:W3CDTF">2021-05-14T21:21:46Z</dcterms:modified>
</cp:coreProperties>
</file>