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575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aho-my.sharepoint.com/personal/bravopam_paho_org/Documents/Measles/Outbreaks/2021/BRA/MR%20bulletin%20graph_Brazil%20outbreak_May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Pará (n=61)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Sheet1!$B$3:$B$20</c:f>
              <c:numCache>
                <c:formatCode>0</c:formatCode>
                <c:ptCount val="17"/>
                <c:pt idx="0">
                  <c:v>12</c:v>
                </c:pt>
                <c:pt idx="1">
                  <c:v>16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CC-47AA-8C7F-446E21F25A4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Amapá (n=315)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Sheet1!$C$3:$C$20</c:f>
              <c:numCache>
                <c:formatCode>0</c:formatCode>
                <c:ptCount val="17"/>
                <c:pt idx="0">
                  <c:v>27</c:v>
                </c:pt>
                <c:pt idx="1">
                  <c:v>34</c:v>
                </c:pt>
                <c:pt idx="2">
                  <c:v>22</c:v>
                </c:pt>
                <c:pt idx="3">
                  <c:v>44</c:v>
                </c:pt>
                <c:pt idx="4">
                  <c:v>28</c:v>
                </c:pt>
                <c:pt idx="5">
                  <c:v>31</c:v>
                </c:pt>
                <c:pt idx="6">
                  <c:v>19</c:v>
                </c:pt>
                <c:pt idx="7">
                  <c:v>30</c:v>
                </c:pt>
                <c:pt idx="8">
                  <c:v>17</c:v>
                </c:pt>
                <c:pt idx="9">
                  <c:v>17</c:v>
                </c:pt>
                <c:pt idx="10">
                  <c:v>8</c:v>
                </c:pt>
                <c:pt idx="11">
                  <c:v>16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1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0CC-47AA-8C7F-446E21F25A4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Sao Paulo (n=4)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Sheet1!$A$3:$A$20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  <c:extLst/>
            </c:numRef>
          </c:cat>
          <c:val>
            <c:numRef>
              <c:f>Sheet1!$D$3:$D$20</c:f>
              <c:numCache>
                <c:formatCode>0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0CC-47AA-8C7F-446E21F25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173760"/>
        <c:axId val="2026702048"/>
      </c:barChart>
      <c:catAx>
        <c:axId val="20917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Semanas epidemiológicas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702048"/>
        <c:crosses val="autoZero"/>
        <c:auto val="1"/>
        <c:lblAlgn val="ctr"/>
        <c:lblOffset val="100"/>
        <c:noMultiLvlLbl val="0"/>
      </c:catAx>
      <c:valAx>
        <c:axId val="2026702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de casos confirmados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3475-6C79-4C75-AF09-9D411A9CABE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AD65D-411F-4904-BABD-995B211A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3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49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2" y="2348640"/>
            <a:ext cx="7537425" cy="1325563"/>
          </a:xfrm>
        </p:spPr>
        <p:txBody>
          <a:bodyPr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4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29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4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338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5180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1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5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75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21" y="1359763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21" y="4468876"/>
            <a:ext cx="10515163" cy="1664296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39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6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89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9" y="1714417"/>
            <a:ext cx="2008211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675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7" y="3969835"/>
            <a:ext cx="2114520" cy="2029522"/>
          </a:xfrm>
        </p:spPr>
        <p:txBody>
          <a:bodyPr/>
          <a:lstStyle>
            <a:lvl1pPr marL="0" indent="0">
              <a:buNone/>
              <a:defRPr sz="1013"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474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8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118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74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7" y="1905788"/>
            <a:ext cx="5154395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5" y="1905793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315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5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3" y="1905788"/>
            <a:ext cx="5576639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394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07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9" y="1891040"/>
            <a:ext cx="2350315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394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5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580403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9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48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1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254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9" y="1873405"/>
            <a:ext cx="5151219" cy="4248614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51435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771525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0287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047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2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33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9" y="1655691"/>
            <a:ext cx="5151219" cy="4248614"/>
          </a:xfrm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51435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771525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0287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22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6" y="6249208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88497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37-3079-4858-AEBC-B3D8B5A03A26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A45-60C2-44E3-A8BB-1727BDC85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342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4050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20" y="6425854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5" y="655536"/>
            <a:ext cx="10587039" cy="763139"/>
          </a:xfrm>
        </p:spPr>
        <p:txBody>
          <a:bodyPr/>
          <a:lstStyle>
            <a:lvl1pPr marL="0" indent="0" algn="ctr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bg1"/>
                </a:solidFill>
              </a:defRPr>
            </a:lvl2pPr>
            <a:lvl3pPr marL="514349" indent="0" algn="ctr">
              <a:buNone/>
              <a:defRPr>
                <a:solidFill>
                  <a:schemeClr val="bg1"/>
                </a:solidFill>
              </a:defRPr>
            </a:lvl3pPr>
            <a:lvl4pPr marL="771525" indent="0" algn="ctr">
              <a:buNone/>
              <a:defRPr>
                <a:solidFill>
                  <a:schemeClr val="bg1"/>
                </a:solidFill>
              </a:defRPr>
            </a:lvl4pPr>
            <a:lvl5pPr marL="10287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0538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629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9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5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03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9" y="2497877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5" y="2497878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6" y="1873410"/>
            <a:ext cx="5167879" cy="524107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128588" indent="0">
              <a:buNone/>
              <a:defRPr sz="563" b="1"/>
            </a:lvl2pPr>
            <a:lvl3pPr marL="257175" indent="0">
              <a:buNone/>
              <a:defRPr sz="506" b="1"/>
            </a:lvl3pPr>
            <a:lvl4pPr marL="385763" indent="0">
              <a:buNone/>
              <a:defRPr sz="450" b="1"/>
            </a:lvl4pPr>
            <a:lvl5pPr marL="514350" indent="0">
              <a:buNone/>
              <a:defRPr sz="450" b="1"/>
            </a:lvl5pPr>
            <a:lvl6pPr marL="642938" indent="0">
              <a:buNone/>
              <a:defRPr sz="450" b="1"/>
            </a:lvl6pPr>
            <a:lvl7pPr marL="771525" indent="0">
              <a:buNone/>
              <a:defRPr sz="450" b="1"/>
            </a:lvl7pPr>
            <a:lvl8pPr marL="900113" indent="0">
              <a:buNone/>
              <a:defRPr sz="450" b="1"/>
            </a:lvl8pPr>
            <a:lvl9pPr marL="1028700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8" y="1873410"/>
            <a:ext cx="5136787" cy="524107"/>
          </a:xfrm>
        </p:spPr>
        <p:txBody>
          <a:bodyPr anchor="b"/>
          <a:lstStyle>
            <a:lvl1pPr marL="0" indent="0">
              <a:buNone/>
              <a:defRPr sz="1519" b="1"/>
            </a:lvl1pPr>
            <a:lvl2pPr marL="128588" indent="0">
              <a:buNone/>
              <a:defRPr sz="563" b="1"/>
            </a:lvl2pPr>
            <a:lvl3pPr marL="257175" indent="0">
              <a:buNone/>
              <a:defRPr sz="506" b="1"/>
            </a:lvl3pPr>
            <a:lvl4pPr marL="385763" indent="0">
              <a:buNone/>
              <a:defRPr sz="450" b="1"/>
            </a:lvl4pPr>
            <a:lvl5pPr marL="514350" indent="0">
              <a:buNone/>
              <a:defRPr sz="450" b="1"/>
            </a:lvl5pPr>
            <a:lvl6pPr marL="642938" indent="0">
              <a:buNone/>
              <a:defRPr sz="450" b="1"/>
            </a:lvl6pPr>
            <a:lvl7pPr marL="771525" indent="0">
              <a:buNone/>
              <a:defRPr sz="450" b="1"/>
            </a:lvl7pPr>
            <a:lvl8pPr marL="900113" indent="0">
              <a:buNone/>
              <a:defRPr sz="450" b="1"/>
            </a:lvl8pPr>
            <a:lvl9pPr marL="1028700" indent="0">
              <a:buNone/>
              <a:defRPr sz="4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1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138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839513" y="412052"/>
            <a:ext cx="516167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788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4" y="1470034"/>
            <a:ext cx="400051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51424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1" y="6407639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0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9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74969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21" y="365129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21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2" y="6356354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4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514247" fontAlgn="auto">
              <a:spcBef>
                <a:spcPts val="0"/>
              </a:spcBef>
              <a:spcAft>
                <a:spcPts val="0"/>
              </a:spcAft>
              <a:defRPr sz="675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/>
  <p:hf hdr="0" ftr="0" dt="0"/>
  <p:txStyles>
    <p:titleStyle>
      <a:lvl1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1688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5pPr>
      <a:lvl6pPr marL="128588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6pPr>
      <a:lvl7pPr marL="257175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7pPr>
      <a:lvl8pPr marL="385763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8pPr>
      <a:lvl9pPr marL="514350" algn="l" defTabSz="51390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88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128141" indent="-128141" algn="l" defTabSz="513904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SzPct val="120000"/>
        <a:buFont typeface="Arial" charset="0"/>
        <a:buChar char="•"/>
        <a:defRPr lang="en-US" sz="135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385316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1125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642491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1013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899666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9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1156841" indent="-128141" algn="l" defTabSz="513904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SzPct val="120000"/>
        <a:buFont typeface="Arial" charset="0"/>
        <a:buChar char="•"/>
        <a:defRPr lang="en-US" sz="9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1414180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304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427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550" indent="-128562" algn="l" defTabSz="5142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4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47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71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5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18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42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65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988" algn="l" defTabSz="51424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BBC1-981A-4A3F-8E4C-E48E7D50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49" y="30248"/>
            <a:ext cx="10033548" cy="870188"/>
          </a:xfrm>
        </p:spPr>
        <p:txBody>
          <a:bodyPr/>
          <a:lstStyle/>
          <a:p>
            <a:r>
              <a:rPr lang="pt-BR" sz="3600" dirty="0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Brote de sarampión en Brasil, 2021*</a:t>
            </a:r>
            <a:endParaRPr lang="en-US" sz="3600" dirty="0">
              <a:solidFill>
                <a:srgbClr val="0092CC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70F98-B451-4E94-8CA9-0D352B936A03}"/>
              </a:ext>
            </a:extLst>
          </p:cNvPr>
          <p:cNvSpPr txBox="1"/>
          <p:nvPr/>
        </p:nvSpPr>
        <p:spPr>
          <a:xfrm>
            <a:off x="1402538" y="5417226"/>
            <a:ext cx="986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Grupos más afectados (con datos disponibles para 347 casos)</a:t>
            </a:r>
          </a:p>
          <a:p>
            <a:r>
              <a:rPr lang="es-419" dirty="0"/>
              <a:t>&lt;1 año: 55,74 por </a:t>
            </a:r>
            <a:r>
              <a:rPr lang="es-419"/>
              <a:t>100,000 habitantes  | </a:t>
            </a:r>
            <a:r>
              <a:rPr lang="es-419" dirty="0"/>
              <a:t>1-4 años: 11,95 por 100,000 habitantes</a:t>
            </a:r>
          </a:p>
        </p:txBody>
      </p:sp>
      <p:sp>
        <p:nvSpPr>
          <p:cNvPr id="20" name="CaixaDeTexto 10">
            <a:extLst>
              <a:ext uri="{FF2B5EF4-FFF2-40B4-BE49-F238E27FC236}">
                <a16:creationId xmlns:a16="http://schemas.microsoft.com/office/drawing/2014/main" id="{45876A87-D4A7-4438-92D8-1B040F20CABE}"/>
              </a:ext>
            </a:extLst>
          </p:cNvPr>
          <p:cNvSpPr txBox="1"/>
          <p:nvPr/>
        </p:nvSpPr>
        <p:spPr>
          <a:xfrm>
            <a:off x="242035" y="6284236"/>
            <a:ext cx="9771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Fuente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Ministerio de Salud de Brasil. *Datos hasta la semana epidemiológica 17, 20121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27D31-B234-43ED-8B0D-F9577240861B}"/>
              </a:ext>
            </a:extLst>
          </p:cNvPr>
          <p:cNvSpPr txBox="1"/>
          <p:nvPr/>
        </p:nvSpPr>
        <p:spPr>
          <a:xfrm>
            <a:off x="739292" y="1024411"/>
            <a:ext cx="543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Distribución de casos confirmados por semana epidemiológica y nivel subnacional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F90C3-64EA-4592-95FE-0A4021A8008A}"/>
              </a:ext>
            </a:extLst>
          </p:cNvPr>
          <p:cNvSpPr txBox="1"/>
          <p:nvPr/>
        </p:nvSpPr>
        <p:spPr>
          <a:xfrm>
            <a:off x="4705168" y="2126914"/>
            <a:ext cx="845648" cy="378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N=414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B32F135-5B85-40EC-B59B-50FAAA8FE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58" y="1356242"/>
            <a:ext cx="5606739" cy="39642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20C9B1-A9FE-4D42-8733-C94051CE6813}"/>
              </a:ext>
            </a:extLst>
          </p:cNvPr>
          <p:cNvSpPr/>
          <p:nvPr/>
        </p:nvSpPr>
        <p:spPr>
          <a:xfrm>
            <a:off x="7123847" y="3367124"/>
            <a:ext cx="687519" cy="3025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4AE68-58FC-4C30-8358-0C0CED1BA06B}"/>
              </a:ext>
            </a:extLst>
          </p:cNvPr>
          <p:cNvSpPr txBox="1"/>
          <p:nvPr/>
        </p:nvSpPr>
        <p:spPr>
          <a:xfrm>
            <a:off x="6384635" y="1042427"/>
            <a:ext cx="543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Distribución de la incidencia de sarampión por nivel subnacional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66F2557-E48D-46BA-9386-5F7E6A5D0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30161"/>
              </p:ext>
            </p:extLst>
          </p:nvPr>
        </p:nvGraphicFramePr>
        <p:xfrm>
          <a:off x="61021" y="1537478"/>
          <a:ext cx="6668932" cy="365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6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Ebrima</vt:lpstr>
      <vt:lpstr>Roboto Regular</vt:lpstr>
      <vt:lpstr>1_Default Theme</vt:lpstr>
      <vt:lpstr>Brote de sarampión en Brasil, 2021*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7</cp:revision>
  <dcterms:created xsi:type="dcterms:W3CDTF">2021-05-12T14:50:26Z</dcterms:created>
  <dcterms:modified xsi:type="dcterms:W3CDTF">2021-05-14T21:21:31Z</dcterms:modified>
</cp:coreProperties>
</file>