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279581" y="26376"/>
            <a:ext cx="12192000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Dashboard of measles-rubella performance surveillance indicators following the regional sustainability plan. Non-Latin Caribbean, 2018-2020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854827" y="6582640"/>
            <a:ext cx="10885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Integrated Surveillance Information System  (ISIS); Measles Elimination Surveillance System (MESS) and country reports to FPL-IM/PAHO.   Data updated as of June 4, 2021</a:t>
            </a:r>
            <a:r>
              <a:rPr lang="es-ES" sz="1100" dirty="0"/>
              <a:t>.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E5C76-24C7-444D-9CFD-02AD73DB6FC7}"/>
              </a:ext>
            </a:extLst>
          </p:cNvPr>
          <p:cNvSpPr txBox="1"/>
          <p:nvPr/>
        </p:nvSpPr>
        <p:spPr>
          <a:xfrm>
            <a:off x="1620370" y="5886467"/>
            <a:ext cx="9354623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*Countries who have met the annual rate of suspected measles-rubella cases (2 per 100,000 population) plus at least 3 of 5 surveillance indicators (</a:t>
            </a:r>
            <a:r>
              <a:rPr lang="en-US" sz="1600" b="1" u="sng" dirty="0"/>
              <a:t>&gt;</a:t>
            </a:r>
            <a:r>
              <a:rPr lang="en-US" sz="1600" b="1" dirty="0"/>
              <a:t>80%).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23FDB76-33CE-4E9C-AF82-F88A36F30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292391"/>
              </p:ext>
            </p:extLst>
          </p:nvPr>
        </p:nvGraphicFramePr>
        <p:xfrm>
          <a:off x="631825" y="993498"/>
          <a:ext cx="1092835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928171" imgH="4756099" progId="Excel.Sheet.12">
                  <p:embed/>
                </p:oleObj>
              </mc:Choice>
              <mc:Fallback>
                <p:oleObj name="Worksheet" r:id="rId3" imgW="10928171" imgH="47560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825" y="993498"/>
                        <a:ext cx="10928350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0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D8479C-BD04-4C46-9E00-E963BAF1A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79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14</cp:revision>
  <dcterms:created xsi:type="dcterms:W3CDTF">2020-06-09T23:14:58Z</dcterms:created>
  <dcterms:modified xsi:type="dcterms:W3CDTF">2021-06-07T14:56:48Z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