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F00D928-F4AE-4215-87B0-5BF56858F2D1}"/>
              </a:ext>
            </a:extLst>
          </p:cNvPr>
          <p:cNvSpPr txBox="1">
            <a:spLocks/>
          </p:cNvSpPr>
          <p:nvPr/>
        </p:nvSpPr>
        <p:spPr>
          <a:xfrm>
            <a:off x="185629" y="136624"/>
            <a:ext cx="11955953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Palatino Linotype" panose="02040502050505030304" pitchFamily="18" charset="0"/>
              </a:rPr>
              <a:t>Cumplimiento de los indicadores de vigilancia sarampión-rubeola (SR) según el plan regional de sostenibilidad. Caribe Inglés, 2018-2020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3F671E-CBE0-43BD-B045-A6D014F1298C}"/>
              </a:ext>
            </a:extLst>
          </p:cNvPr>
          <p:cNvSpPr txBox="1"/>
          <p:nvPr/>
        </p:nvSpPr>
        <p:spPr>
          <a:xfrm>
            <a:off x="1157115" y="5871497"/>
            <a:ext cx="935462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 b="1" dirty="0"/>
              <a:t>*Países que cumplen con la tasa anual mínima establecida de casos sospechosos de sarampión y rubeola (2 por 100,000 habitantes) y con al menos de 3 de los 5 indicadores de vigilancia (</a:t>
            </a:r>
            <a:r>
              <a:rPr lang="es-419" sz="1400" b="1" u="sng" dirty="0"/>
              <a:t>&gt;</a:t>
            </a:r>
            <a:r>
              <a:rPr lang="es-419" sz="1400" b="1" dirty="0"/>
              <a:t>80%).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9F163-657A-4A3F-94BF-2CD39BF9A1FF}"/>
              </a:ext>
            </a:extLst>
          </p:cNvPr>
          <p:cNvSpPr txBox="1"/>
          <p:nvPr/>
        </p:nvSpPr>
        <p:spPr>
          <a:xfrm>
            <a:off x="1055349" y="6462902"/>
            <a:ext cx="10640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Fuente: Sistema Integrado de Información de Vigilancia (ISIS); Sistema de Vigilancia para la Eliminación de Sarampión (MESS) e informe de los países a FPL-IM/OPS.   Datos hasta el 4 de junio del 2021.</a:t>
            </a:r>
            <a:endParaRPr lang="en-US" sz="10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E203A84-8DAB-453A-80BC-D4E2DBAE3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128434"/>
              </p:ext>
            </p:extLst>
          </p:nvPr>
        </p:nvGraphicFramePr>
        <p:xfrm>
          <a:off x="635000" y="972558"/>
          <a:ext cx="1092200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922139" imgH="4756099" progId="Excel.Sheet.12">
                  <p:embed/>
                </p:oleObj>
              </mc:Choice>
              <mc:Fallback>
                <p:oleObj name="Worksheet" r:id="rId2" imgW="10922139" imgH="47560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5000" y="972558"/>
                        <a:ext cx="10922000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D8479C-BD04-4C46-9E00-E963BAF1A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100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14</cp:revision>
  <dcterms:created xsi:type="dcterms:W3CDTF">2020-06-09T23:14:58Z</dcterms:created>
  <dcterms:modified xsi:type="dcterms:W3CDTF">2021-06-07T14:56:32Z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