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737574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38558374647606E-2"/>
          <c:y val="2.7400959645669291E-2"/>
          <c:w val="0.90403591912122094"/>
          <c:h val="0.799729945866141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Argentina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6F-4968-B30C-79DADF127EF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Brazil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6F-4968-B30C-79DADF127EF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Canada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strCache>
            </c:strRef>
          </c:cat>
          <c:val>
            <c:numRef>
              <c:f>Sheet1!$B$4:$L$4</c:f>
              <c:numCache>
                <c:formatCode>General</c:formatCode>
                <c:ptCount val="11"/>
                <c:pt idx="0">
                  <c:v>12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6F-4968-B30C-79DADF127EFD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Chile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Sheet1!$B$1:$L$1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strCache>
            </c:strRef>
          </c:cat>
          <c:val>
            <c:numRef>
              <c:f>Sheet1!$B$5:$L$5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6F-4968-B30C-79DADF127EFD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Colombia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strCache>
            </c:strRef>
          </c:cat>
          <c:val>
            <c:numRef>
              <c:f>Sheet1!$B$6:$L$6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6F-4968-B30C-79DADF127EFD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French Guiana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strCache>
            </c:strRef>
          </c:cat>
          <c:val>
            <c:numRef>
              <c:f>Sheet1!$B$7:$L$7</c:f>
              <c:numCache>
                <c:formatCode>General</c:formatCode>
                <c:ptCount val="11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6F-4968-B30C-79DADF127EFD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Mexico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strCache>
            </c:strRef>
          </c:cat>
          <c:val>
            <c:numRef>
              <c:f>Sheet1!$B$8:$L$8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6F-4968-B30C-79DADF127EFD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Sheet1!$B$1:$L$1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strCache>
            </c:strRef>
          </c:cat>
          <c:val>
            <c:numRef>
              <c:f>Sheet1!$B$9:$L$9</c:f>
              <c:numCache>
                <c:formatCode>General</c:formatCode>
                <c:ptCount val="11"/>
                <c:pt idx="0">
                  <c:v>5</c:v>
                </c:pt>
                <c:pt idx="1">
                  <c:v>4</c:v>
                </c:pt>
                <c:pt idx="2">
                  <c:v>9</c:v>
                </c:pt>
                <c:pt idx="3">
                  <c:v>10</c:v>
                </c:pt>
                <c:pt idx="4">
                  <c:v>6</c:v>
                </c:pt>
                <c:pt idx="5">
                  <c:v>3</c:v>
                </c:pt>
                <c:pt idx="6">
                  <c:v>1</c:v>
                </c:pt>
                <c:pt idx="7">
                  <c:v>7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F6F-4968-B30C-79DADF127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1"/>
        <c:overlap val="100"/>
        <c:axId val="158375936"/>
        <c:axId val="83193216"/>
      </c:barChart>
      <c:catAx>
        <c:axId val="158375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3193216"/>
        <c:crosses val="autoZero"/>
        <c:auto val="1"/>
        <c:lblAlgn val="ctr"/>
        <c:lblOffset val="100"/>
        <c:noMultiLvlLbl val="0"/>
      </c:catAx>
      <c:valAx>
        <c:axId val="83193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8375936"/>
        <c:crosses val="autoZero"/>
        <c:crossBetween val="between"/>
      </c:valAx>
      <c:spPr>
        <a:solidFill>
          <a:schemeClr val="bg1"/>
        </a:solidFill>
      </c:spPr>
    </c:plotArea>
    <c:legend>
      <c:legendPos val="b"/>
      <c:overlay val="0"/>
      <c:spPr>
        <a:ln w="6350">
          <a:solidFill>
            <a:schemeClr val="tx1">
              <a:lumMod val="50000"/>
              <a:lumOff val="50000"/>
            </a:schemeClr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EE02C-5C28-4354-8482-8BBFFC6F0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1123-1E0A-4032-A808-F28CF49D9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88D88-F62A-4E7A-86BB-D05C754D1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76B7-FAAC-41F1-90CD-EDF84CE9F80B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E3B30-D1A1-40CE-A4EA-FACF52CF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71DEA-CEC0-4281-AE1E-EBF6E3296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C0A6-AB57-4879-A205-F23D122EB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5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6967D-A177-41B6-B39E-AABC6053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38FE0-4D10-41D1-A8EC-93A72DD4A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23B4F-134A-497B-ACB0-5291A8BA9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76B7-FAAC-41F1-90CD-EDF84CE9F80B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60FB6-CC99-4BCB-BD60-F90851A2E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12A5C-71E9-4A8A-BAF2-142211748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C0A6-AB57-4879-A205-F23D122EB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B1EA3D-84A3-4C0F-9012-7012125BDF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49732E-3F59-4DE6-BE23-CEE6954A2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F906B-15DD-4D01-933C-4CF23E9AE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76B7-FAAC-41F1-90CD-EDF84CE9F80B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A80BF-B551-40A6-B397-E2B3AF4C6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1AC73-69B9-45B4-90A5-AB511B391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C0A6-AB57-4879-A205-F23D122EB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62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38421" y="6356352"/>
            <a:ext cx="2743121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685663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859" y="6356352"/>
            <a:ext cx="4114284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685663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20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2850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88028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7581-A77C-478A-B3FB-55BEB2C53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EE51A-848A-4D88-96A5-E9E00C48C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27229-FF58-4669-BC26-C98444861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76B7-FAAC-41F1-90CD-EDF84CE9F80B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2CC96-4543-47CE-BE60-1F38B1CA1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30EE9-81F3-456C-9F97-E6A839A5E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C0A6-AB57-4879-A205-F23D122EB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2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30666-36F1-430C-9C7B-6B6B53526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C3B26-09BE-468F-A28A-FBCC20E0A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F249A-27B5-4655-B345-13DA65964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76B7-FAAC-41F1-90CD-EDF84CE9F80B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E3E2D-C21D-41A8-B22C-558E85BCE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21D48-AEED-43F1-BE71-0683FF344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C0A6-AB57-4879-A205-F23D122EB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2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EDFB4-E8DE-444F-AFF3-8A06B82B4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4ED44-E06F-4F12-AA3F-018446630C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27FE3-90FB-437F-A509-86C57D348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C088FB-7FF1-4C25-A386-A3D1507E9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76B7-FAAC-41F1-90CD-EDF84CE9F80B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32DD8-28B8-45C2-9A21-EE773EF9F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A9A92-671A-485F-A596-B5EEBD4A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C0A6-AB57-4879-A205-F23D122EB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7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21820-70D2-4C95-AEB0-63BA0E35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EAF76-B097-4E67-96A4-EB2FC830B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538205-E6BD-45A1-8DE7-0F34E4F7F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D4CEA6-B37A-4609-84C5-87F40E688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5CCDE-16C3-4102-86CD-DD8A2EB19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57D9B0-CF71-4E06-AD76-816157BAA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76B7-FAAC-41F1-90CD-EDF84CE9F80B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CAD10E-5F8D-415C-B705-118CA1AAA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A74178-57C3-4263-88E2-F5DEFC73E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C0A6-AB57-4879-A205-F23D122EB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5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B5ADB-B133-4AF4-844B-87EA0A3BA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8AF304-4FDA-4EA6-AD23-6441B5F9F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76B7-FAAC-41F1-90CD-EDF84CE9F80B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6FC492-E76F-4B03-8BA4-B13FA8B3A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6EE6A-3350-406D-8701-D8819DB3C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C0A6-AB57-4879-A205-F23D122EB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9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27B6A1-D3E4-43BD-83A1-6E93A3EF9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76B7-FAAC-41F1-90CD-EDF84CE9F80B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1AC71B-DCC3-4595-BA70-D2E89C4F9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749B2A-5F1D-4AB7-B81C-574DAAC12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C0A6-AB57-4879-A205-F23D122EB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2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BDE43-30E4-45C6-B5BF-FBFD82A08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E8549-4442-4C7E-8A31-3ED8B5A07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427E5-193E-4F5A-99A9-D9DAC520B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B34A1-F1B3-403A-A5B0-792FC7868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76B7-FAAC-41F1-90CD-EDF84CE9F80B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526DC-E22F-4947-9167-48703D24F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3CEA1-9A74-495C-84C2-77CA0607B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C0A6-AB57-4879-A205-F23D122EB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6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30F93-FF9C-41D8-A70D-FEE32198A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A9F9FF-3C6A-4E86-B29D-994AA47954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43E4D-D8EC-43D7-9DA8-9DBB015C2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F96A20-E74A-41F9-BF29-E6B92FD26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76B7-FAAC-41F1-90CD-EDF84CE9F80B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6C272E-279D-48C9-986A-7FA969F9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864A9-2146-41CF-AF99-5C0E63BA8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C0A6-AB57-4879-A205-F23D122EB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6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5ED534-3CE2-4697-8ED6-0115F6B7D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7C400-6A2D-4A65-A32F-3E359E0CE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8362F-62DF-4B48-9399-58BBB46A8C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776B7-FAAC-41F1-90CD-EDF84CE9F80B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2D935-090A-4FA9-B205-012078282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29757-1501-4695-A90F-7A775DD3E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4C0A6-AB57-4879-A205-F23D122EB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FEAF0C6-8A67-4376-B4A0-9D38C4708394}"/>
              </a:ext>
            </a:extLst>
          </p:cNvPr>
          <p:cNvGraphicFramePr>
            <a:graphicFrameLocks/>
          </p:cNvGraphicFramePr>
          <p:nvPr/>
        </p:nvGraphicFramePr>
        <p:xfrm>
          <a:off x="1981200" y="129425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B83A2B1-9537-46BE-9B71-1625185223E5}"/>
              </a:ext>
            </a:extLst>
          </p:cNvPr>
          <p:cNvSpPr txBox="1"/>
          <p:nvPr/>
        </p:nvSpPr>
        <p:spPr>
          <a:xfrm>
            <a:off x="240632" y="152400"/>
            <a:ext cx="1170157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2917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Distribution of rubella and congenital rubella syndrome cases (CRS) by year and country following endemic interruption. The Americas, 2010-2020*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2AA6BA-8608-4B36-9487-C430D1AEAEED}"/>
              </a:ext>
            </a:extLst>
          </p:cNvPr>
          <p:cNvSpPr txBox="1"/>
          <p:nvPr/>
        </p:nvSpPr>
        <p:spPr>
          <a:xfrm rot="10800000" flipH="1" flipV="1">
            <a:off x="140785" y="6273411"/>
            <a:ext cx="7793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Source:  ISIS, MESS and country reports to FPL-IM/PAHO.</a:t>
            </a:r>
          </a:p>
          <a:p>
            <a:pPr defTabSz="457200"/>
            <a:r>
              <a:rPr lang="en-GB" sz="1200" dirty="0">
                <a:solidFill>
                  <a:prstClr val="black"/>
                </a:solidFill>
                <a:latin typeface="Calibri" panose="020F0502020204030204"/>
              </a:rPr>
              <a:t>* Data as of 30 April 2021; 2020 USA rubella cases is provisional.</a:t>
            </a:r>
          </a:p>
        </p:txBody>
      </p:sp>
      <p:pic>
        <p:nvPicPr>
          <p:cNvPr id="7" name="Picture 2" descr="C:\Users\PAHO\AppData\Local\Microsoft\Windows\Temporary Internet Files\Content.IE5\MUCFZXRP\PngMedium-Baby-boy-lying-11925[1].gif">
            <a:extLst>
              <a:ext uri="{FF2B5EF4-FFF2-40B4-BE49-F238E27FC236}">
                <a16:creationId xmlns:a16="http://schemas.microsoft.com/office/drawing/2014/main" id="{586C142F-C07D-4C18-92F9-73B2A83E0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875" y="3252722"/>
            <a:ext cx="360000" cy="2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PAHO\AppData\Local\Microsoft\Windows\Temporary Internet Files\Content.IE5\MUCFZXRP\PngMedium-Baby-boy-lying-11925[1].gif">
            <a:extLst>
              <a:ext uri="{FF2B5EF4-FFF2-40B4-BE49-F238E27FC236}">
                <a16:creationId xmlns:a16="http://schemas.microsoft.com/office/drawing/2014/main" id="{87747EA5-8EE5-41FD-B8A4-36CDF604C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019" y="4444558"/>
            <a:ext cx="322012" cy="22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C07BE65F-7151-4317-996E-1153E7329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FF970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976" y="1878073"/>
            <a:ext cx="365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>
            <a:extLst>
              <a:ext uri="{FF2B5EF4-FFF2-40B4-BE49-F238E27FC236}">
                <a16:creationId xmlns:a16="http://schemas.microsoft.com/office/drawing/2014/main" id="{3F9E1403-1C95-41C2-A630-62A3B2B8B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559" y="2900801"/>
            <a:ext cx="365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>
            <a:extLst>
              <a:ext uri="{FF2B5EF4-FFF2-40B4-BE49-F238E27FC236}">
                <a16:creationId xmlns:a16="http://schemas.microsoft.com/office/drawing/2014/main" id="{D189841F-E83A-4970-B51A-35E1C0897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557" y="3082362"/>
            <a:ext cx="365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8">
            <a:extLst>
              <a:ext uri="{FF2B5EF4-FFF2-40B4-BE49-F238E27FC236}">
                <a16:creationId xmlns:a16="http://schemas.microsoft.com/office/drawing/2014/main" id="{0850A607-715F-46FA-A2B1-F2F4618DB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373" y="4165792"/>
            <a:ext cx="323850" cy="22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8">
            <a:extLst>
              <a:ext uri="{FF2B5EF4-FFF2-40B4-BE49-F238E27FC236}">
                <a16:creationId xmlns:a16="http://schemas.microsoft.com/office/drawing/2014/main" id="{D38CD9E7-064A-43FF-A6E0-7DC531617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999" y="3397840"/>
            <a:ext cx="3238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661CC77-D759-4101-B0E4-C6CE1262559D}"/>
              </a:ext>
            </a:extLst>
          </p:cNvPr>
          <p:cNvSpPr txBox="1"/>
          <p:nvPr/>
        </p:nvSpPr>
        <p:spPr>
          <a:xfrm>
            <a:off x="6470599" y="1341300"/>
            <a:ext cx="1558781" cy="307777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1400" dirty="0">
                <a:solidFill>
                  <a:prstClr val="black"/>
                </a:solidFill>
                <a:latin typeface="Gotham Light" panose="02000603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N=89 rubella cases</a:t>
            </a:r>
            <a:endParaRPr lang="es-ES" sz="1400" dirty="0">
              <a:solidFill>
                <a:prstClr val="black"/>
              </a:solidFill>
              <a:latin typeface="Gotham Light" panose="02000603030000020004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5" name="Picture 8">
            <a:extLst>
              <a:ext uri="{FF2B5EF4-FFF2-40B4-BE49-F238E27FC236}">
                <a16:creationId xmlns:a16="http://schemas.microsoft.com/office/drawing/2014/main" id="{872EEDE3-3D9F-4ED0-9D05-CEA01F486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662" y="4078408"/>
            <a:ext cx="3238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8">
            <a:extLst>
              <a:ext uri="{FF2B5EF4-FFF2-40B4-BE49-F238E27FC236}">
                <a16:creationId xmlns:a16="http://schemas.microsoft.com/office/drawing/2014/main" id="{864A50C6-25FE-4295-B7DC-22DF65A1B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662" y="3813841"/>
            <a:ext cx="3238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 descr="C:\Users\PAHO\AppData\Local\Microsoft\Windows\Temporary Internet Files\Content.IE5\MUCFZXRP\PngMedium-Baby-boy-lying-11925[1].gif">
            <a:extLst>
              <a:ext uri="{FF2B5EF4-FFF2-40B4-BE49-F238E27FC236}">
                <a16:creationId xmlns:a16="http://schemas.microsoft.com/office/drawing/2014/main" id="{76368E48-F2B9-4E21-9AAC-93FC442D2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FF970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701" y="4667437"/>
            <a:ext cx="322012" cy="22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>
            <a:extLst>
              <a:ext uri="{FF2B5EF4-FFF2-40B4-BE49-F238E27FC236}">
                <a16:creationId xmlns:a16="http://schemas.microsoft.com/office/drawing/2014/main" id="{95D8D1F2-B9F3-4171-B5FD-B3A2957CA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rgbClr val="FF970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055" y="4388671"/>
            <a:ext cx="323850" cy="22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>
            <a:extLst>
              <a:ext uri="{FF2B5EF4-FFF2-40B4-BE49-F238E27FC236}">
                <a16:creationId xmlns:a16="http://schemas.microsoft.com/office/drawing/2014/main" id="{775DD2F4-E31A-48B9-855E-24B6F8C27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150" y="3519567"/>
            <a:ext cx="360363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>
            <a:extLst>
              <a:ext uri="{FF2B5EF4-FFF2-40B4-BE49-F238E27FC236}">
                <a16:creationId xmlns:a16="http://schemas.microsoft.com/office/drawing/2014/main" id="{260CC671-DE3C-4552-A65B-63E561AA2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388" y="3276378"/>
            <a:ext cx="365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5">
            <a:extLst>
              <a:ext uri="{FF2B5EF4-FFF2-40B4-BE49-F238E27FC236}">
                <a16:creationId xmlns:a16="http://schemas.microsoft.com/office/drawing/2014/main" id="{9FA36A35-AD7E-47ED-8F96-71D5D8C21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388" y="3014768"/>
            <a:ext cx="365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3589171-63C9-45CC-ABB7-766BF6A67A96}"/>
              </a:ext>
            </a:extLst>
          </p:cNvPr>
          <p:cNvSpPr txBox="1"/>
          <p:nvPr/>
        </p:nvSpPr>
        <p:spPr>
          <a:xfrm>
            <a:off x="8138068" y="1346432"/>
            <a:ext cx="1558781" cy="738664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1400" dirty="0">
                <a:solidFill>
                  <a:prstClr val="black"/>
                </a:solidFill>
                <a:latin typeface="Gotham Light" panose="02000603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N=16 CRS cases</a:t>
            </a:r>
          </a:p>
          <a:p>
            <a:pPr defTabSz="457200"/>
            <a:r>
              <a:rPr lang="en-US" sz="1400" dirty="0">
                <a:solidFill>
                  <a:prstClr val="black"/>
                </a:solidFill>
                <a:latin typeface="Gotham Light" panose="02000603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1200" dirty="0">
                <a:solidFill>
                  <a:prstClr val="black"/>
                </a:solidFill>
                <a:latin typeface="Gotham Light" panose="02000603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USA</a:t>
            </a:r>
            <a:endParaRPr lang="en-US" sz="1400" dirty="0">
              <a:solidFill>
                <a:prstClr val="black"/>
              </a:solidFill>
              <a:latin typeface="Gotham Light" panose="02000603030000020004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457200"/>
            <a:r>
              <a:rPr lang="es-ES" sz="1400" dirty="0">
                <a:solidFill>
                  <a:prstClr val="black"/>
                </a:solidFill>
                <a:latin typeface="Gotham Light" panose="02000603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s-ES" sz="1200" dirty="0" err="1">
                <a:solidFill>
                  <a:prstClr val="black"/>
                </a:solidFill>
                <a:latin typeface="Gotham Light" panose="02000603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Canada</a:t>
            </a:r>
            <a:endParaRPr lang="es-ES" sz="1400" dirty="0">
              <a:solidFill>
                <a:prstClr val="black"/>
              </a:solidFill>
              <a:latin typeface="Gotham Light" panose="02000603030000020004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3" name="Picture 4">
            <a:extLst>
              <a:ext uri="{FF2B5EF4-FFF2-40B4-BE49-F238E27FC236}">
                <a16:creationId xmlns:a16="http://schemas.microsoft.com/office/drawing/2014/main" id="{B8B5F7B3-33D3-43EA-AA43-D0FAC1BE9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419" y="1603755"/>
            <a:ext cx="365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>
            <a:extLst>
              <a:ext uri="{FF2B5EF4-FFF2-40B4-BE49-F238E27FC236}">
                <a16:creationId xmlns:a16="http://schemas.microsoft.com/office/drawing/2014/main" id="{7FA45D4D-B7E1-41FD-8030-668D32B9F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419" y="2152391"/>
            <a:ext cx="365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8">
            <a:extLst>
              <a:ext uri="{FF2B5EF4-FFF2-40B4-BE49-F238E27FC236}">
                <a16:creationId xmlns:a16="http://schemas.microsoft.com/office/drawing/2014/main" id="{19467B68-ADC6-4548-B85E-4B6B1EF8E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199" y="1856607"/>
            <a:ext cx="250800" cy="172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8">
            <a:extLst>
              <a:ext uri="{FF2B5EF4-FFF2-40B4-BE49-F238E27FC236}">
                <a16:creationId xmlns:a16="http://schemas.microsoft.com/office/drawing/2014/main" id="{07BE28EB-8DF2-4708-B63E-0E3EA1DCC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rgbClr val="FF970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199" y="1622902"/>
            <a:ext cx="250800" cy="17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8354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152CE3-C528-49A2-A368-C2EF785E4B7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16A3ED-B8E5-47A7-B104-E925F95D62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F73EE1-8111-4AA4-8843-BE55ACB45F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Gotham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5</cp:revision>
  <dcterms:created xsi:type="dcterms:W3CDTF">2021-06-10T15:37:43Z</dcterms:created>
  <dcterms:modified xsi:type="dcterms:W3CDTF">2021-06-18T19:20:17Z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