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2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Measles/Follow-up%20campaigns/2021/Mexico/grafica%20avance%20campana%20MEX_6%20juni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'[grafica avance campana MEX_6 junio.xlsx]Grafica SR ENG'!$D$2</c:f>
              <c:strCache>
                <c:ptCount val="1"/>
                <c:pt idx="0">
                  <c:v>Number of MR administered doses (cumulative)</c:v>
                </c:pt>
              </c:strCache>
            </c:strRef>
          </c:tx>
          <c:spPr>
            <a:solidFill>
              <a:srgbClr val="245C4F"/>
            </a:solidFill>
            <a:ln>
              <a:noFill/>
            </a:ln>
            <a:effectLst>
              <a:innerShdw blurRad="114300">
                <a:srgbClr val="245C4F"/>
              </a:innerShdw>
            </a:effectLst>
          </c:spPr>
          <c:invertIfNegative val="0"/>
          <c:dPt>
            <c:idx val="5"/>
            <c:invertIfNegative val="0"/>
            <c:bubble3D val="0"/>
            <c:spPr>
              <a:solidFill>
                <a:srgbClr val="245C4F">
                  <a:alpha val="98000"/>
                </a:srgbClr>
              </a:solidFill>
              <a:ln>
                <a:noFill/>
              </a:ln>
              <a:effectLst>
                <a:innerShdw blurRad="114300">
                  <a:srgbClr val="245C4F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A7D2-46CE-B00F-FF721CB887EF}"/>
              </c:ext>
            </c:extLst>
          </c:dPt>
          <c:dLbls>
            <c:delete val="1"/>
          </c:dLbls>
          <c:cat>
            <c:strRef>
              <c:f>'[grafica avance campana MEX_6 junio.xlsx]Grafica SR ENG'!$B$4:$B$12</c:f>
              <c:strCache>
                <c:ptCount val="9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  <c:pt idx="5">
                  <c:v>Week 6</c:v>
                </c:pt>
                <c:pt idx="6">
                  <c:v>Week 7</c:v>
                </c:pt>
                <c:pt idx="7">
                  <c:v>Week 8</c:v>
                </c:pt>
                <c:pt idx="8">
                  <c:v>Week 9</c:v>
                </c:pt>
              </c:strCache>
            </c:strRef>
          </c:cat>
          <c:val>
            <c:numRef>
              <c:f>'[grafica avance campana MEX_6 junio.xlsx]Grafica SR ENG'!$D$4:$D$12</c:f>
              <c:numCache>
                <c:formatCode>#,##0</c:formatCode>
                <c:ptCount val="9"/>
                <c:pt idx="0">
                  <c:v>543617</c:v>
                </c:pt>
                <c:pt idx="1">
                  <c:v>1370376</c:v>
                </c:pt>
                <c:pt idx="2">
                  <c:v>1865053</c:v>
                </c:pt>
                <c:pt idx="3">
                  <c:v>2463879</c:v>
                </c:pt>
                <c:pt idx="4">
                  <c:v>2982986</c:v>
                </c:pt>
                <c:pt idx="5">
                  <c:v>3573225</c:v>
                </c:pt>
                <c:pt idx="6">
                  <c:v>4093488</c:v>
                </c:pt>
                <c:pt idx="7">
                  <c:v>4511506</c:v>
                </c:pt>
                <c:pt idx="8">
                  <c:v>5033811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D2-46CE-B00F-FF721CB887E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69"/>
        <c:axId val="134634560"/>
        <c:axId val="134635680"/>
      </c:barChart>
      <c:lineChart>
        <c:grouping val="standard"/>
        <c:varyColors val="0"/>
        <c:ser>
          <c:idx val="0"/>
          <c:order val="0"/>
          <c:tx>
            <c:strRef>
              <c:f>'[grafica avance campana MEX_6 junio.xlsx]Grafica SR ENG'!$C$2</c:f>
              <c:strCache>
                <c:ptCount val="1"/>
                <c:pt idx="0">
                  <c:v>Percentage (%) regarding the national target</c:v>
                </c:pt>
              </c:strCache>
            </c:strRef>
          </c:tx>
          <c:spPr>
            <a:ln w="28575" cap="rnd">
              <a:solidFill>
                <a:srgbClr val="691B3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serra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'[grafica avance campana MEX_6 junio.xlsx]Grafica SR ENG'!$A$4:$A$12</c:f>
              <c:strCache>
                <c:ptCount val="9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  <c:pt idx="5">
                  <c:v>Week 6</c:v>
                </c:pt>
                <c:pt idx="6">
                  <c:v>Week 7</c:v>
                </c:pt>
                <c:pt idx="7">
                  <c:v>Week 8</c:v>
                </c:pt>
                <c:pt idx="8">
                  <c:v>Week 9</c:v>
                </c:pt>
              </c:strCache>
            </c:strRef>
          </c:cat>
          <c:val>
            <c:numRef>
              <c:f>'[grafica avance campana MEX_6 junio.xlsx]Grafica SR ENG'!$C$4:$C$12</c:f>
              <c:numCache>
                <c:formatCode>0.0%</c:formatCode>
                <c:ptCount val="9"/>
                <c:pt idx="0">
                  <c:v>6.3E-2</c:v>
                </c:pt>
                <c:pt idx="1">
                  <c:v>0.159</c:v>
                </c:pt>
                <c:pt idx="2">
                  <c:v>0.217</c:v>
                </c:pt>
                <c:pt idx="3">
                  <c:v>0.28599999999999998</c:v>
                </c:pt>
                <c:pt idx="4">
                  <c:v>0.34599999999999997</c:v>
                </c:pt>
                <c:pt idx="5">
                  <c:v>0.41499999999999998</c:v>
                </c:pt>
                <c:pt idx="6">
                  <c:v>0.47499999999999998</c:v>
                </c:pt>
                <c:pt idx="7">
                  <c:v>0.52400000000000002</c:v>
                </c:pt>
                <c:pt idx="8">
                  <c:v>0.58399999999999996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7D2-46CE-B00F-FF721CB887E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4635120"/>
        <c:axId val="134637920"/>
      </c:lineChart>
      <c:valAx>
        <c:axId val="134635680"/>
        <c:scaling>
          <c:orientation val="minMax"/>
          <c:max val="86000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onserrat"/>
                    <a:ea typeface="+mn-ea"/>
                    <a:cs typeface="+mn-cs"/>
                  </a:defRPr>
                </a:pPr>
                <a:r>
                  <a:rPr lang="es-MX"/>
                  <a:t>Number of MR doses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serra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serrat"/>
                <a:ea typeface="+mn-ea"/>
                <a:cs typeface="+mn-cs"/>
              </a:defRPr>
            </a:pPr>
            <a:endParaRPr lang="en-US"/>
          </a:p>
        </c:txPr>
        <c:crossAx val="134634560"/>
        <c:crosses val="autoZero"/>
        <c:crossBetween val="between"/>
        <c:majorUnit val="860000"/>
      </c:valAx>
      <c:catAx>
        <c:axId val="13463456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serrat"/>
                <a:ea typeface="+mn-ea"/>
                <a:cs typeface="+mn-cs"/>
              </a:defRPr>
            </a:pPr>
            <a:endParaRPr lang="en-US"/>
          </a:p>
        </c:txPr>
        <c:crossAx val="134635680"/>
        <c:crosses val="autoZero"/>
        <c:auto val="1"/>
        <c:lblAlgn val="ctr"/>
        <c:lblOffset val="100"/>
        <c:noMultiLvlLbl val="0"/>
      </c:catAx>
      <c:valAx>
        <c:axId val="134637920"/>
        <c:scaling>
          <c:orientation val="minMax"/>
          <c:max val="1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onserrat"/>
                    <a:ea typeface="+mn-ea"/>
                    <a:cs typeface="+mn-cs"/>
                  </a:defRPr>
                </a:pPr>
                <a:r>
                  <a:rPr lang="es-MX"/>
                  <a:t>Poercentage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serra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serrat"/>
                <a:ea typeface="+mn-ea"/>
                <a:cs typeface="+mn-cs"/>
              </a:defRPr>
            </a:pPr>
            <a:endParaRPr lang="en-US"/>
          </a:p>
        </c:txPr>
        <c:crossAx val="134635120"/>
        <c:crosses val="max"/>
        <c:crossBetween val="between"/>
        <c:majorUnit val="0.1"/>
      </c:valAx>
      <c:catAx>
        <c:axId val="13463512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134637920"/>
        <c:crosses val="max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715255611557534"/>
          <c:y val="0.17282467608360577"/>
          <c:w val="0.44161393438252755"/>
          <c:h val="8.20115245277438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serra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onserrat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5C7BE-5BD8-444C-A75D-EFB97F419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2196B3-C9F8-4F1C-BB76-58DEC8F1B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3A7D7-9D38-4F99-91DB-321300737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E70B-DDF2-44E7-A917-B3CE219438D8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DFA85-6E8F-4A07-8DBE-518F377A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59B08-1F55-4A4C-BDB6-7BB0F4D0D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A997E-8D0B-4710-A052-C3930D389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1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3945C-A479-45D2-A015-F87D2CB80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497A60-8D2E-451F-8310-63D71FC156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9F1DB-FA08-48E0-8E8D-324077C9E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E70B-DDF2-44E7-A917-B3CE219438D8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6CF39-8FB3-4215-9BEA-F03544312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77414-3C7F-4A15-9BB3-E43C31CC4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A997E-8D0B-4710-A052-C3930D389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0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5A7AF1-3ECB-47AF-B333-849124EDE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F2A9E4-5DD1-4DE1-8022-CFFC5AF3B1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2F0C0-6ACB-4CE7-85D0-5335D8DC8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E70B-DDF2-44E7-A917-B3CE219438D8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57347-DC1D-4444-9469-43140F60E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C027C-57FA-4A97-94EB-FF6368B96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A997E-8D0B-4710-A052-C3930D389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A4F01-AB90-40A4-98F8-23F46C1A3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D1BA8-2764-4E16-83E7-4D434E4A3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42427-9872-473C-89B3-8FA0F1890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E70B-DDF2-44E7-A917-B3CE219438D8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5F930-C28D-46B7-9861-D5FF16578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4489B-EC1B-4F55-A879-82181D056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A997E-8D0B-4710-A052-C3930D389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81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3B4E7-0873-4BCB-B097-B2B345575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EB0AD-D90A-455F-941A-2E5D061C8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D49E9-DE12-4821-AFBE-B86A9D6D0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E70B-DDF2-44E7-A917-B3CE219438D8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FF5E2-5B56-49C6-93DA-C5440DC19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E172B-E286-4D37-8A89-B924FB04A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A997E-8D0B-4710-A052-C3930D389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32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83D8A-47B3-4D5E-85BF-77AFD2BB0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B6F67-9D9D-47B9-921B-D5A010C34F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1EB1B3-8E72-47E6-813C-F638128F5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AB9C02-385D-41DC-AD29-FAC483ACD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E70B-DDF2-44E7-A917-B3CE219438D8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A96120-2F67-4238-9BEE-2F7DFB9AA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97C99A-3938-4E83-BD44-D86CABF02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A997E-8D0B-4710-A052-C3930D389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2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865E0-8D56-40DF-99EC-3DBEC60B5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2EA1DE-3BBB-4CBB-9202-474A9C597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883E58-19DB-4407-A735-212B35205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728C1F-9E61-4E07-B11C-30F89BBE94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E2E357-1EC5-4349-B064-CB227B031A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FA1230-4AB2-4EF6-A92B-76EFA2C86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E70B-DDF2-44E7-A917-B3CE219438D8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15AE4D-7AA1-4EF9-8295-4393D4E34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C499D2-7E31-484D-8567-B4D54192C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A997E-8D0B-4710-A052-C3930D389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26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68373-A6DB-4479-8A22-ADBE168BB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BC685D-A5C0-4131-A63C-FF9EA6C82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E70B-DDF2-44E7-A917-B3CE219438D8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FE4D3A-1610-4AA6-8D0E-D181849CD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5CC2E1-7866-4204-9AAE-8914011B2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A997E-8D0B-4710-A052-C3930D389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8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CA7AA1-4BD4-4F4B-9541-6BCD7F55C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E70B-DDF2-44E7-A917-B3CE219438D8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E61639-01BA-4AF9-97B9-83EB71775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3DEDB-872D-47C1-9584-5EDA1F09B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A997E-8D0B-4710-A052-C3930D389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BC3DD-6283-4447-A97F-839FC34BA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25262-D67B-4861-BE22-128AD57CF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A2A62-73F8-4C82-8775-002106540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86D0D2-4129-48B6-8957-F49D77B5C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E70B-DDF2-44E7-A917-B3CE219438D8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A233D3-52C2-4110-9970-DD21EEFDD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A140AA-145F-4B14-9662-92093626B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A997E-8D0B-4710-A052-C3930D389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78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55F31-03F2-4E23-AE2D-4C23E7A52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75F6F5-A4AA-4303-AB31-B03AAC0A78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C21A3B-6453-4D25-A510-BF4178985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594BFE-D956-4866-9D15-C2D65B31D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E70B-DDF2-44E7-A917-B3CE219438D8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205162-EF8D-470D-AD67-BF9FBABCF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EA8EB-953E-463F-824F-C39C0B2FC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A997E-8D0B-4710-A052-C3930D389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85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B25C39-2813-4722-86DC-E4CBC0BF2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48F72F-3645-4B87-9ABD-F14ED9D52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64C47-069E-421D-AA33-CA694664C5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BE70B-DDF2-44E7-A917-B3CE219438D8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1A7DB-D084-4115-A2C0-0047487D7C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EBE48-A6D1-4368-9DD7-7106F8DF52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A997E-8D0B-4710-A052-C3930D389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8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2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04D987-5D74-46DA-B794-DDA2DFA5D77F}"/>
              </a:ext>
            </a:extLst>
          </p:cNvPr>
          <p:cNvSpPr txBox="1"/>
          <p:nvPr/>
        </p:nvSpPr>
        <p:spPr>
          <a:xfrm>
            <a:off x="556324" y="995172"/>
            <a:ext cx="3781920" cy="17190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Progress of the measles-rubella follow-up vaccination campaign in Mexico, 2021*</a:t>
            </a:r>
            <a:endParaRPr lang="en-US" sz="2400" b="1" kern="1200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400" b="1" kern="1200" dirty="0">
              <a:solidFill>
                <a:schemeClr val="tx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5C823A-2283-41E9-AEB4-5BF9D6590B47}"/>
              </a:ext>
            </a:extLst>
          </p:cNvPr>
          <p:cNvSpPr/>
          <p:nvPr/>
        </p:nvSpPr>
        <p:spPr>
          <a:xfrm>
            <a:off x="630936" y="2807208"/>
            <a:ext cx="3429000" cy="34107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As of June 20, Mexico has vaccinated more than 5 million children aged 1 to 4 years old (58% coverage) with the measles-rubella containing vaccine (MR) during the follow-up campaign. Additionally, the country has administered 1.6 million doses of the measles-rubella-mumps containing vaccine (MMR), of which 62% correspond to first doses and 38% to second doses of the routine schedule. The campaign, which began on April 19, will continue until July.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586BD1-28ED-4077-8270-6667A34FB529}"/>
              </a:ext>
            </a:extLst>
          </p:cNvPr>
          <p:cNvSpPr/>
          <p:nvPr/>
        </p:nvSpPr>
        <p:spPr>
          <a:xfrm>
            <a:off x="556324" y="6403849"/>
            <a:ext cx="814766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Source: National Center for Childhood and Adolescence. Data as of 20 June 2021</a:t>
            </a:r>
            <a:endParaRPr lang="en-US" sz="1000" dirty="0"/>
          </a:p>
        </p:txBody>
      </p:sp>
      <p:graphicFrame>
        <p:nvGraphicFramePr>
          <p:cNvPr id="9" name="Gráfico 1">
            <a:extLst>
              <a:ext uri="{FF2B5EF4-FFF2-40B4-BE49-F238E27FC236}">
                <a16:creationId xmlns:a16="http://schemas.microsoft.com/office/drawing/2014/main" id="{5C62A7A0-184A-43A0-8A18-94BDF117BF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2801456"/>
              </p:ext>
            </p:extLst>
          </p:nvPr>
        </p:nvGraphicFramePr>
        <p:xfrm>
          <a:off x="5128890" y="593878"/>
          <a:ext cx="6971439" cy="5624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34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119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</vt:lpstr>
      <vt:lpstr>Calibri</vt:lpstr>
      <vt:lpstr>Calibri Light</vt:lpstr>
      <vt:lpstr>Ebrima</vt:lpstr>
      <vt:lpstr>Monserrat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6</cp:revision>
  <dcterms:created xsi:type="dcterms:W3CDTF">2021-06-17T18:40:54Z</dcterms:created>
  <dcterms:modified xsi:type="dcterms:W3CDTF">2021-06-25T20:03:24Z</dcterms:modified>
</cp:coreProperties>
</file>