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57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aho-my.sharepoint.com/personal/bravopam_paho_org/Documents/Surveillance/Surveillance%20Analysis/Laboratory/2021/MR%20bulletin%20graph_speciemens%20collected%20and%20tests%20perform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table!$G$21</c:f>
              <c:strCache>
                <c:ptCount val="1"/>
                <c:pt idx="0">
                  <c:v>Pruebas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26-41A6-BA99-4B7CF412319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26-41A6-BA99-4B7CF412319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26-41A6-BA99-4B7CF412319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26-41A6-BA99-4B7CF41231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table!$F$22:$F$25</c:f>
              <c:strCach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2021*</c:v>
                </c:pt>
              </c:strCache>
            </c:strRef>
          </c:cat>
          <c:val>
            <c:numRef>
              <c:f>table!$G$22:$G$25</c:f>
              <c:numCache>
                <c:formatCode>0</c:formatCode>
                <c:ptCount val="4"/>
                <c:pt idx="0">
                  <c:v>37436</c:v>
                </c:pt>
                <c:pt idx="1">
                  <c:v>42143</c:v>
                </c:pt>
                <c:pt idx="2">
                  <c:v>14073</c:v>
                </c:pt>
                <c:pt idx="3">
                  <c:v>3056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26-41A6-BA99-4B7CF4123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6129440"/>
        <c:axId val="56124448"/>
      </c:barChart>
      <c:catAx>
        <c:axId val="56129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24448"/>
        <c:crosses val="autoZero"/>
        <c:auto val="1"/>
        <c:lblAlgn val="ctr"/>
        <c:lblOffset val="100"/>
        <c:noMultiLvlLbl val="0"/>
      </c:catAx>
      <c:valAx>
        <c:axId val="56124448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2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table!$D$17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table!$E$15:$H$15</c:f>
              <c:strCache>
                <c:ptCount val="4"/>
                <c:pt idx="0">
                  <c:v>Serum 1</c:v>
                </c:pt>
                <c:pt idx="1">
                  <c:v>Serum 2</c:v>
                </c:pt>
                <c:pt idx="2">
                  <c:v>Urine</c:v>
                </c:pt>
                <c:pt idx="3">
                  <c:v>Respiratory</c:v>
                </c:pt>
              </c:strCache>
            </c:strRef>
          </c:cat>
          <c:val>
            <c:numRef>
              <c:f>table!$E$17:$H$17</c:f>
              <c:numCache>
                <c:formatCode>General</c:formatCode>
                <c:ptCount val="4"/>
                <c:pt idx="0">
                  <c:v>14534</c:v>
                </c:pt>
                <c:pt idx="1">
                  <c:v>1005</c:v>
                </c:pt>
                <c:pt idx="2">
                  <c:v>2585</c:v>
                </c:pt>
                <c:pt idx="3">
                  <c:v>2164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A0-49B2-B380-0DB2ECEDA593}"/>
            </c:ext>
          </c:extLst>
        </c:ser>
        <c:ser>
          <c:idx val="1"/>
          <c:order val="1"/>
          <c:tx>
            <c:strRef>
              <c:f>table!$D$18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table!$E$15:$H$15</c:f>
              <c:strCache>
                <c:ptCount val="4"/>
                <c:pt idx="0">
                  <c:v>Serum 1</c:v>
                </c:pt>
                <c:pt idx="1">
                  <c:v>Serum 2</c:v>
                </c:pt>
                <c:pt idx="2">
                  <c:v>Urine</c:v>
                </c:pt>
                <c:pt idx="3">
                  <c:v>Respiratory</c:v>
                </c:pt>
              </c:strCache>
            </c:strRef>
          </c:cat>
          <c:val>
            <c:numRef>
              <c:f>table!$E$18:$H$18</c:f>
              <c:numCache>
                <c:formatCode>General</c:formatCode>
                <c:ptCount val="4"/>
                <c:pt idx="0">
                  <c:v>14036</c:v>
                </c:pt>
                <c:pt idx="1">
                  <c:v>1669</c:v>
                </c:pt>
                <c:pt idx="2">
                  <c:v>3304</c:v>
                </c:pt>
                <c:pt idx="3">
                  <c:v>1756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A0-49B2-B380-0DB2ECEDA593}"/>
            </c:ext>
          </c:extLst>
        </c:ser>
        <c:ser>
          <c:idx val="2"/>
          <c:order val="2"/>
          <c:tx>
            <c:strRef>
              <c:f>table!$D$19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table!$E$15:$H$15</c:f>
              <c:strCache>
                <c:ptCount val="4"/>
                <c:pt idx="0">
                  <c:v>Serum 1</c:v>
                </c:pt>
                <c:pt idx="1">
                  <c:v>Serum 2</c:v>
                </c:pt>
                <c:pt idx="2">
                  <c:v>Urine</c:v>
                </c:pt>
                <c:pt idx="3">
                  <c:v>Respiratory</c:v>
                </c:pt>
              </c:strCache>
            </c:strRef>
          </c:cat>
          <c:val>
            <c:numRef>
              <c:f>table!$E$19:$H$19</c:f>
              <c:numCache>
                <c:formatCode>General</c:formatCode>
                <c:ptCount val="4"/>
                <c:pt idx="0">
                  <c:v>4751</c:v>
                </c:pt>
                <c:pt idx="1">
                  <c:v>546</c:v>
                </c:pt>
                <c:pt idx="2">
                  <c:v>740</c:v>
                </c:pt>
                <c:pt idx="3">
                  <c:v>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A0-49B2-B380-0DB2ECEDA593}"/>
            </c:ext>
          </c:extLst>
        </c:ser>
        <c:ser>
          <c:idx val="3"/>
          <c:order val="3"/>
          <c:tx>
            <c:strRef>
              <c:f>table!$D$20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table!$E$15:$H$15</c:f>
              <c:strCache>
                <c:ptCount val="4"/>
                <c:pt idx="0">
                  <c:v>Serum 1</c:v>
                </c:pt>
                <c:pt idx="1">
                  <c:v>Serum 2</c:v>
                </c:pt>
                <c:pt idx="2">
                  <c:v>Urine</c:v>
                </c:pt>
                <c:pt idx="3">
                  <c:v>Respiratory</c:v>
                </c:pt>
              </c:strCache>
            </c:strRef>
          </c:cat>
          <c:val>
            <c:numRef>
              <c:f>table!$E$20:$H$20</c:f>
              <c:numCache>
                <c:formatCode>General</c:formatCode>
                <c:ptCount val="4"/>
                <c:pt idx="0">
                  <c:v>1036</c:v>
                </c:pt>
                <c:pt idx="1">
                  <c:v>76</c:v>
                </c:pt>
                <c:pt idx="2">
                  <c:v>144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A0-49B2-B380-0DB2ECEDA5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5964736"/>
        <c:axId val="675964320"/>
      </c:barChart>
      <c:catAx>
        <c:axId val="67596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Type of specimen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964320"/>
        <c:crosses val="autoZero"/>
        <c:auto val="1"/>
        <c:lblAlgn val="ctr"/>
        <c:lblOffset val="100"/>
        <c:noMultiLvlLbl val="0"/>
      </c:catAx>
      <c:valAx>
        <c:axId val="675964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96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2E83-9311-4D41-A612-B00FBDBF6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5079F9-9B5F-4199-B4D8-7DCC35928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89273-7F72-4C98-BFD1-2A717640C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BFB3-64C3-4864-BEA9-F92FBE8F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93A28-9CC6-4F9B-A81F-777E10B1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8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4CB0-FAC8-4776-ACE4-4D8C296E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3A6-1FC5-4857-8838-5682A5A9C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76AF9-7F31-4415-ADE0-62EF89C09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3404B-294C-4C3A-9B98-A5471B6E6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7E298-0640-474A-9BE9-53598940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2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C39D39-2351-46CE-9367-21E566ADE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51499-89C7-4AE7-A54E-F917FEFEC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0C5AB-10A4-4803-BDD8-6639FE6B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35E17-BA2A-4D77-A0DC-32B24B19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F4FA5-1DD4-4BE6-B1C2-EFFC02E15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97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38422" y="6356354"/>
            <a:ext cx="2743121" cy="365125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514247" fontAlgn="auto">
              <a:spcBef>
                <a:spcPts val="0"/>
              </a:spcBef>
              <a:spcAft>
                <a:spcPts val="0"/>
              </a:spcAft>
              <a:defRPr sz="675" dirty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859" y="6356354"/>
            <a:ext cx="4114284" cy="365125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514247" fontAlgn="auto">
              <a:spcBef>
                <a:spcPts val="0"/>
              </a:spcBef>
              <a:spcAft>
                <a:spcPts val="0"/>
              </a:spcAft>
              <a:defRPr sz="675" dirty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838421" y="611654"/>
            <a:ext cx="10515163" cy="858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ctr">
              <a:defRPr sz="2138" b="1">
                <a:solidFill>
                  <a:srgbClr val="00AAF0"/>
                </a:solidFill>
              </a:defRPr>
            </a:lvl1pPr>
          </a:lstStyle>
          <a:p>
            <a:pPr lvl="0"/>
            <a:r>
              <a:rPr lang="en-US" altLang="x-none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16325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9277-21E5-4849-8D6C-E896A4DD2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C93D6-3FD1-40A8-B742-DA7301AD5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41A29-B60C-4807-A285-064EE289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00CCA-C4D9-40CC-94E1-DF5698D4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45D04-9475-4F97-AA41-1F89B95E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7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9C606-8EF7-4C2E-8A6F-EF80C60C9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BDD4E-6E09-4E94-B810-C634AAA1B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CDD8E-B819-4187-9B7C-C2032AD5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77C42-01EB-409D-A37C-E9116B10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4D260-5BBF-4DD1-BFAE-7121F915D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4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D297-3680-4DBC-9CC4-3B50C6C0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4FB70-1753-47F5-94C2-6D1D1F58E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E5681-04E6-4920-AFD2-65CFA2E85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668B6-C1F9-4CC6-8B91-3E829EFDA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E890B-D4B5-4B6D-84EF-D216238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973BA-81CC-40FD-BB1E-06F4E938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2F472-959F-44C3-983D-EE01722E3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954B9-03DF-496B-B2B9-313F0662B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1D70-8C57-47F6-A553-00172CC20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CF567-386E-484F-AEDD-C7E9343EB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E04F-89B5-4A0A-A395-50F299085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76834-9576-4B52-B575-BDB9F970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2FCD5-F502-4374-8B1B-31956770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C08A49-C966-4709-B54B-BB39DAA0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9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AEB8E-C496-4AF7-988D-A34AEEF3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2A610A-34CF-4269-A78E-4A9AA1AF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C8C2F-C5FE-4E41-9A1B-13795026A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586B29-5F87-4582-9D90-1C6C9B147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3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D9D111-8EDB-415A-A1D6-CC60F86A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785D4B-98D6-4403-BA47-0BF482C2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BB6E3-3E80-43BF-9BE9-C0910953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2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08836-5CE2-4FA4-9DA6-7555EF05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E92AD-F322-4334-BD61-09A876672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0622D-F5B5-4970-A464-E7CDFCDB6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CDDBD-6B9E-4E54-8738-5A01BEFFD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4FB11-348F-47BB-A32C-E9D3202BC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B6840-DBEF-42BE-AE3C-8531A851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8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09A4B-B0FC-4386-ABF0-95511FED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E3C6C-8251-436A-B059-FFEC978A2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D0422-A40E-471B-8337-0EE615F4D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3DDCC-30D6-4EE2-8C6D-2E7D8B3AA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AD51F-4F71-4536-9BCD-C58669EE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6949B-70B5-4894-915C-FA5E41CB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1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99A11-D777-4034-BF76-16E1C6D4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2489C-9CA2-4206-B0F5-A753C5ACB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13D7-4302-4737-B079-D0A9E4F35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D7F99-2E40-4014-820D-286F043F6827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AD2BF-B185-481A-A65B-E93ACC7D22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B676-0ED5-4AD0-BDD1-0F16CE13F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BD7E4-74AD-4EBD-AB91-01039D4B4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9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F25FC5B-EC63-4C07-BECB-2CCBE12A4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23" y="94034"/>
            <a:ext cx="10512425" cy="9733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000" noProof="1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Specimens collected and serological tests performed for surveillance of measles and rubella, 2018 – 2021*</a:t>
            </a:r>
            <a:endParaRPr lang="en-US" sz="3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E0E1BCD-22D1-4E29-819C-6160F1AC02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736103"/>
              </p:ext>
            </p:extLst>
          </p:nvPr>
        </p:nvGraphicFramePr>
        <p:xfrm>
          <a:off x="6668245" y="2169144"/>
          <a:ext cx="5353733" cy="3825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98D37F1-A633-45DE-9733-F0874B68E6D3}"/>
              </a:ext>
            </a:extLst>
          </p:cNvPr>
          <p:cNvSpPr txBox="1"/>
          <p:nvPr/>
        </p:nvSpPr>
        <p:spPr>
          <a:xfrm>
            <a:off x="10551155" y="2597071"/>
            <a:ext cx="1011839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+mn-lt"/>
              </a:rPr>
              <a:t>N=  96,708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448CE8-3E61-4394-9D5B-F6A6040BD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16" y="6356886"/>
            <a:ext cx="5627095" cy="47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306" tIns="52153" rIns="104306" bIns="52153">
            <a:spAutoFit/>
          </a:bodyPr>
          <a:lstStyle/>
          <a:p>
            <a:r>
              <a:rPr lang="en-US" altLang="es-MX" sz="1200" dirty="0"/>
              <a:t>Source: Country reports through weekly surveillance reporting case by case data</a:t>
            </a:r>
          </a:p>
          <a:p>
            <a:r>
              <a:rPr lang="en-US" altLang="es-MX" sz="1200" dirty="0"/>
              <a:t>*Data reported as EW 24 of 2021.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B65D9F-54AA-457A-8165-D0227FA4C390}"/>
              </a:ext>
            </a:extLst>
          </p:cNvPr>
          <p:cNvSpPr txBox="1"/>
          <p:nvPr/>
        </p:nvSpPr>
        <p:spPr>
          <a:xfrm>
            <a:off x="959923" y="5785813"/>
            <a:ext cx="5821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+mn-lt"/>
              </a:rPr>
              <a:t>Total   S1=34357                      S2=3296                    Or=6773                       Resp=4331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2AF1E1-4B89-41FE-9F92-1A4127A4B14D}"/>
              </a:ext>
            </a:extLst>
          </p:cNvPr>
          <p:cNvSpPr txBox="1"/>
          <p:nvPr/>
        </p:nvSpPr>
        <p:spPr>
          <a:xfrm>
            <a:off x="4771161" y="2597071"/>
            <a:ext cx="1011839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+mn-lt"/>
              </a:rPr>
              <a:t>N=  48,757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8A0A31-8EE5-4088-94ED-B45D6AD48D3E}"/>
              </a:ext>
            </a:extLst>
          </p:cNvPr>
          <p:cNvSpPr txBox="1"/>
          <p:nvPr/>
        </p:nvSpPr>
        <p:spPr>
          <a:xfrm>
            <a:off x="6658455" y="2003853"/>
            <a:ext cx="1100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No of tests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C1100D-128D-41EA-A054-9649FF1E4E7C}"/>
              </a:ext>
            </a:extLst>
          </p:cNvPr>
          <p:cNvSpPr txBox="1"/>
          <p:nvPr/>
        </p:nvSpPr>
        <p:spPr>
          <a:xfrm>
            <a:off x="7748272" y="1492355"/>
            <a:ext cx="3329796" cy="369332"/>
          </a:xfrm>
          <a:prstGeom prst="rect">
            <a:avLst/>
          </a:prstGeom>
          <a:solidFill>
            <a:srgbClr val="1B8BC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dirty="0">
                <a:ln>
                  <a:noFill/>
                </a:ln>
                <a:solidFill>
                  <a:srgbClr val="165AB6"/>
                </a:solidFill>
                <a:effectLst/>
                <a:uLnTx/>
                <a:uFillTx/>
              </a:rPr>
              <a:t>Serological tests performed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51C8AE-7064-4EE1-92F1-557D9127CE36}"/>
              </a:ext>
            </a:extLst>
          </p:cNvPr>
          <p:cNvSpPr txBox="1"/>
          <p:nvPr/>
        </p:nvSpPr>
        <p:spPr>
          <a:xfrm>
            <a:off x="2181370" y="1506735"/>
            <a:ext cx="3329796" cy="369332"/>
          </a:xfrm>
          <a:prstGeom prst="rect">
            <a:avLst/>
          </a:prstGeom>
          <a:solidFill>
            <a:srgbClr val="1B8BC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srgbClr val="165AB6"/>
                </a:solidFill>
              </a:rPr>
              <a:t>Specimens collected</a:t>
            </a:r>
            <a:endParaRPr kumimoji="0" lang="en-US" sz="1800" b="1" i="0" u="none" strike="noStrike" kern="0" cap="none" spc="0" normalizeH="0" baseline="0" dirty="0">
              <a:ln>
                <a:noFill/>
              </a:ln>
              <a:solidFill>
                <a:srgbClr val="165AB6"/>
              </a:solidFill>
              <a:effectLst/>
              <a:uLnTx/>
              <a:uFillTx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FCA310F-A87B-4D82-96AF-5275FB8393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82826"/>
              </p:ext>
            </p:extLst>
          </p:nvPr>
        </p:nvGraphicFramePr>
        <p:xfrm>
          <a:off x="271817" y="1925053"/>
          <a:ext cx="6321488" cy="395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E19964E-1229-48AF-9CFC-F06D372CB61B}"/>
              </a:ext>
            </a:extLst>
          </p:cNvPr>
          <p:cNvSpPr txBox="1"/>
          <p:nvPr/>
        </p:nvSpPr>
        <p:spPr>
          <a:xfrm>
            <a:off x="206667" y="1989605"/>
            <a:ext cx="1100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 of specimens</a:t>
            </a:r>
          </a:p>
        </p:txBody>
      </p:sp>
    </p:spTree>
    <p:extLst>
      <p:ext uri="{BB962C8B-B14F-4D97-AF65-F5344CB8AC3E}">
        <p14:creationId xmlns:p14="http://schemas.microsoft.com/office/powerpoint/2010/main" val="2776424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9FE739999C447A76F1EF8B3FD66E4" ma:contentTypeVersion="13" ma:contentTypeDescription="Create a new document." ma:contentTypeScope="" ma:versionID="cbd048430c8551c34c2c3c8571f1b260">
  <xsd:schema xmlns:xsd="http://www.w3.org/2001/XMLSchema" xmlns:xs="http://www.w3.org/2001/XMLSchema" xmlns:p="http://schemas.microsoft.com/office/2006/metadata/properties" xmlns:ns3="4655c133-e14e-4d88-8fbc-c3b347145ec5" xmlns:ns4="64ced670-a384-4657-ba0f-fc07d30f5a44" targetNamespace="http://schemas.microsoft.com/office/2006/metadata/properties" ma:root="true" ma:fieldsID="5457dbb80d17598a17de4d439e456cf2" ns3:_="" ns4:_="">
    <xsd:import namespace="4655c133-e14e-4d88-8fbc-c3b347145ec5"/>
    <xsd:import namespace="64ced670-a384-4657-ba0f-fc07d30f5a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5c133-e14e-4d88-8fbc-c3b347145e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ed670-a384-4657-ba0f-fc07d30f5a4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800312-4FD3-4C32-A0C9-511D96A19E1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0769A4D-8179-4E47-8B0D-BB526A2501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55c133-e14e-4d88-8fbc-c3b347145ec5"/>
    <ds:schemaRef ds:uri="64ced670-a384-4657-ba0f-fc07d30f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412FC4-A6D0-41D3-8E00-69DACF777F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Specimens collected and serological tests performed for surveillance of measles and rubella, 2018 – 2021*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Specimens collected and serological tests performed in the measles and rubella surveillance, 2018 – 2021*</dc:title>
  <dc:creator>Bravo, Ms. Pamela (WDC)</dc:creator>
  <cp:lastModifiedBy>Pacis, Ms. Carmelita Lucia (WDC)</cp:lastModifiedBy>
  <cp:revision>10</cp:revision>
  <dcterms:created xsi:type="dcterms:W3CDTF">2021-06-28T11:23:05Z</dcterms:created>
  <dcterms:modified xsi:type="dcterms:W3CDTF">2021-07-06T11:19:43Z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0x0101007C69FE739999C447A76F1EF8B3FD66E4</vt:lpwstr>
  </property>
</Properties>
</file>