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57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table!$G$21</c:f>
              <c:strCache>
                <c:ptCount val="1"/>
                <c:pt idx="0">
                  <c:v>Pruebas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26-41A6-BA99-4B7CF412319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26-41A6-BA99-4B7CF412319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26-41A6-BA99-4B7CF412319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26-41A6-BA99-4B7CF412319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table!$F$22:$F$25</c:f>
              <c:strCach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2021*</c:v>
                </c:pt>
              </c:strCache>
            </c:strRef>
          </c:cat>
          <c:val>
            <c:numRef>
              <c:f>table!$G$22:$G$25</c:f>
              <c:numCache>
                <c:formatCode>0</c:formatCode>
                <c:ptCount val="4"/>
                <c:pt idx="0">
                  <c:v>37436</c:v>
                </c:pt>
                <c:pt idx="1">
                  <c:v>42143</c:v>
                </c:pt>
                <c:pt idx="2">
                  <c:v>14073</c:v>
                </c:pt>
                <c:pt idx="3">
                  <c:v>3056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26-41A6-BA99-4B7CF41231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56129440"/>
        <c:axId val="56124448"/>
      </c:barChart>
      <c:catAx>
        <c:axId val="56129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197" b="1" i="0" u="none" strike="noStrike" kern="1200" cap="all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S" sz="1200" dirty="0">
                    <a:effectLst/>
                  </a:rPr>
                  <a:t>Año</a:t>
                </a:r>
                <a:endParaRPr lang="en-US" sz="1200" b="1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197" b="1" i="0" u="none" strike="noStrike" kern="1200" cap="all" baseline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1587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24448"/>
        <c:crosses val="autoZero"/>
        <c:auto val="1"/>
        <c:lblAlgn val="ctr"/>
        <c:lblOffset val="100"/>
        <c:noMultiLvlLbl val="0"/>
      </c:catAx>
      <c:valAx>
        <c:axId val="56124448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2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856587135647592E-2"/>
          <c:y val="0.14252705076389874"/>
          <c:w val="0.90456463069234994"/>
          <c:h val="0.79249770031959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table!$D$16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table!$E$15:$H$15</c:f>
              <c:strCache>
                <c:ptCount val="4"/>
                <c:pt idx="0">
                  <c:v>Suero 1</c:v>
                </c:pt>
                <c:pt idx="1">
                  <c:v>Suero 2</c:v>
                </c:pt>
                <c:pt idx="2">
                  <c:v>Orina</c:v>
                </c:pt>
                <c:pt idx="3">
                  <c:v>Respiratoria</c:v>
                </c:pt>
              </c:strCache>
            </c:strRef>
          </c:cat>
          <c:val>
            <c:numRef>
              <c:f>table!$E$16:$H$16</c:f>
              <c:numCache>
                <c:formatCode>General</c:formatCode>
                <c:ptCount val="4"/>
                <c:pt idx="0">
                  <c:v>14534</c:v>
                </c:pt>
                <c:pt idx="1">
                  <c:v>1005</c:v>
                </c:pt>
                <c:pt idx="2">
                  <c:v>2585</c:v>
                </c:pt>
                <c:pt idx="3">
                  <c:v>2164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A-4E33-AB3F-A7EE3045DC8E}"/>
            </c:ext>
          </c:extLst>
        </c:ser>
        <c:ser>
          <c:idx val="1"/>
          <c:order val="1"/>
          <c:tx>
            <c:strRef>
              <c:f>table!$D$17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table!$E$15:$H$15</c:f>
              <c:strCache>
                <c:ptCount val="4"/>
                <c:pt idx="0">
                  <c:v>Suero 1</c:v>
                </c:pt>
                <c:pt idx="1">
                  <c:v>Suero 2</c:v>
                </c:pt>
                <c:pt idx="2">
                  <c:v>Orina</c:v>
                </c:pt>
                <c:pt idx="3">
                  <c:v>Respiratoria</c:v>
                </c:pt>
              </c:strCache>
            </c:strRef>
          </c:cat>
          <c:val>
            <c:numRef>
              <c:f>table!$E$17:$H$17</c:f>
              <c:numCache>
                <c:formatCode>General</c:formatCode>
                <c:ptCount val="4"/>
                <c:pt idx="0">
                  <c:v>14036</c:v>
                </c:pt>
                <c:pt idx="1">
                  <c:v>1669</c:v>
                </c:pt>
                <c:pt idx="2">
                  <c:v>3304</c:v>
                </c:pt>
                <c:pt idx="3">
                  <c:v>1756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A-4E33-AB3F-A7EE3045DC8E}"/>
            </c:ext>
          </c:extLst>
        </c:ser>
        <c:ser>
          <c:idx val="2"/>
          <c:order val="2"/>
          <c:tx>
            <c:strRef>
              <c:f>table!$D$18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table!$E$15:$H$15</c:f>
              <c:strCache>
                <c:ptCount val="4"/>
                <c:pt idx="0">
                  <c:v>Suero 1</c:v>
                </c:pt>
                <c:pt idx="1">
                  <c:v>Suero 2</c:v>
                </c:pt>
                <c:pt idx="2">
                  <c:v>Orina</c:v>
                </c:pt>
                <c:pt idx="3">
                  <c:v>Respiratoria</c:v>
                </c:pt>
              </c:strCache>
            </c:strRef>
          </c:cat>
          <c:val>
            <c:numRef>
              <c:f>table!$E$18:$H$18</c:f>
              <c:numCache>
                <c:formatCode>General</c:formatCode>
                <c:ptCount val="4"/>
                <c:pt idx="0">
                  <c:v>4751</c:v>
                </c:pt>
                <c:pt idx="1">
                  <c:v>546</c:v>
                </c:pt>
                <c:pt idx="2">
                  <c:v>740</c:v>
                </c:pt>
                <c:pt idx="3">
                  <c:v>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DA-4E33-AB3F-A7EE3045DC8E}"/>
            </c:ext>
          </c:extLst>
        </c:ser>
        <c:ser>
          <c:idx val="3"/>
          <c:order val="3"/>
          <c:tx>
            <c:strRef>
              <c:f>table!$D$19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table!$E$15:$H$15</c:f>
              <c:strCache>
                <c:ptCount val="4"/>
                <c:pt idx="0">
                  <c:v>Suero 1</c:v>
                </c:pt>
                <c:pt idx="1">
                  <c:v>Suero 2</c:v>
                </c:pt>
                <c:pt idx="2">
                  <c:v>Orina</c:v>
                </c:pt>
                <c:pt idx="3">
                  <c:v>Respiratoria</c:v>
                </c:pt>
              </c:strCache>
            </c:strRef>
          </c:cat>
          <c:val>
            <c:numRef>
              <c:f>table!$E$19:$H$19</c:f>
              <c:numCache>
                <c:formatCode>General</c:formatCode>
                <c:ptCount val="4"/>
                <c:pt idx="0">
                  <c:v>1036</c:v>
                </c:pt>
                <c:pt idx="1">
                  <c:v>76</c:v>
                </c:pt>
                <c:pt idx="2">
                  <c:v>144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DA-4E33-AB3F-A7EE3045DC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5964736"/>
        <c:axId val="675964320"/>
      </c:barChart>
      <c:catAx>
        <c:axId val="675964736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964320"/>
        <c:crosses val="autoZero"/>
        <c:auto val="1"/>
        <c:lblAlgn val="ctr"/>
        <c:lblOffset val="100"/>
        <c:noMultiLvlLbl val="0"/>
      </c:catAx>
      <c:valAx>
        <c:axId val="6759643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964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A2E83-9311-4D41-A612-B00FBDBF63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079F9-9B5F-4199-B4D8-7DCC35928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89273-7F72-4C98-BFD1-2A717640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4BFB3-64C3-4864-BEA9-F92FBE8F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93A28-9CC6-4F9B-A81F-777E10B1F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8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4CB0-FAC8-4776-ACE4-4D8C296E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1393A6-1FC5-4857-8838-5682A5A9C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76AF9-7F31-4415-ADE0-62EF89C09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3404B-294C-4C3A-9B98-A5471B6E6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7E298-0640-474A-9BE9-535989401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2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C39D39-2351-46CE-9367-21E566ADE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651499-89C7-4AE7-A54E-F917FEFEC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0C5AB-10A4-4803-BDD8-6639FE6B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35E17-BA2A-4D77-A0DC-32B24B192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F4FA5-1DD4-4BE6-B1C2-EFFC02E1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7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838422" y="6356354"/>
            <a:ext cx="2743121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l" defTabSz="514247" fontAlgn="auto">
              <a:spcBef>
                <a:spcPts val="0"/>
              </a:spcBef>
              <a:spcAft>
                <a:spcPts val="0"/>
              </a:spcAft>
              <a:defRPr sz="675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859" y="6356354"/>
            <a:ext cx="4114284" cy="365125"/>
          </a:xfrm>
          <a:prstGeom prst="rect">
            <a:avLst/>
          </a:prstGeom>
        </p:spPr>
        <p:txBody>
          <a:bodyPr vert="horz" lIns="182843" tIns="91422" rIns="182843" bIns="91422" rtlCol="0" anchor="ctr"/>
          <a:lstStyle>
            <a:lvl1pPr algn="ctr" defTabSz="514247" fontAlgn="auto">
              <a:spcBef>
                <a:spcPts val="0"/>
              </a:spcBef>
              <a:spcAft>
                <a:spcPts val="0"/>
              </a:spcAft>
              <a:defRPr sz="675" dirty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Roboto Regular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421" y="611654"/>
            <a:ext cx="10515163" cy="858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82843" tIns="91422" rIns="182843" bIns="91422" numCol="1" anchor="ctr" anchorCtr="0" compatLnSpc="1">
            <a:prstTxWarp prst="textNoShape">
              <a:avLst/>
            </a:prstTxWarp>
          </a:bodyPr>
          <a:lstStyle>
            <a:lvl1pPr algn="ctr">
              <a:defRPr sz="2138" b="1">
                <a:solidFill>
                  <a:srgbClr val="00AAF0"/>
                </a:solidFill>
              </a:defRPr>
            </a:lvl1pPr>
          </a:lstStyle>
          <a:p>
            <a:pPr lvl="0"/>
            <a:r>
              <a:rPr lang="en-US" altLang="x-none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163255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49277-21E5-4849-8D6C-E896A4DD2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C93D6-3FD1-40A8-B742-DA7301AD5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41A29-B60C-4807-A285-064EE289E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00CCA-C4D9-40CC-94E1-DF5698D4C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45D04-9475-4F97-AA41-1F89B95E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7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9C606-8EF7-4C2E-8A6F-EF80C60C9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BDD4E-6E09-4E94-B810-C634AAA1B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CDD8E-B819-4187-9B7C-C2032AD5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77C42-01EB-409D-A37C-E9116B104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D260-5BBF-4DD1-BFAE-7121F915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4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D297-3680-4DBC-9CC4-3B50C6C04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4FB70-1753-47F5-94C2-6D1D1F58E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E5681-04E6-4920-AFD2-65CFA2E85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4668B6-C1F9-4CC6-8B91-3E829EFDA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90B-D4B5-4B6D-84EF-D216238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973BA-81CC-40FD-BB1E-06F4E938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F472-959F-44C3-983D-EE01722E3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954B9-03DF-496B-B2B9-313F0662B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1D70-8C57-47F6-A553-00172CC204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8CF567-386E-484F-AEDD-C7E9343EB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2DE04F-89B5-4A0A-A395-50F299085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676834-9576-4B52-B575-BDB9F970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2FCD5-F502-4374-8B1B-31956770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C08A49-C966-4709-B54B-BB39DAA0D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AEB8E-C496-4AF7-988D-A34AEEF34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2A610A-34CF-4269-A78E-4A9AA1AFE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C8C2F-C5FE-4E41-9A1B-13795026A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586B29-5F87-4582-9D90-1C6C9B147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31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D9D111-8EDB-415A-A1D6-CC60F86A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785D4B-98D6-4403-BA47-0BF482C2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0BB6E3-3E80-43BF-9BE9-C0910953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23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8836-5CE2-4FA4-9DA6-7555EF05B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E92AD-F322-4334-BD61-09A876672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0622D-F5B5-4970-A464-E7CDFCDB6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CDDBD-6B9E-4E54-8738-5A01BEFF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4FB11-348F-47BB-A32C-E9D3202B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8B6840-DBEF-42BE-AE3C-8531A851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8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09A4B-B0FC-4386-ABF0-95511FED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E3C6C-8251-436A-B059-FFEC978A25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6D0422-A40E-471B-8337-0EE615F4D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13DDCC-30D6-4EE2-8C6D-2E7D8B3A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AD51F-4F71-4536-9BCD-C58669EE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6949B-70B5-4894-915C-FA5E41CBB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1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199A11-D777-4034-BF76-16E1C6D4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2489C-9CA2-4206-B0F5-A753C5ACB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13D7-4302-4737-B079-D0A9E4F35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D7F99-2E40-4014-820D-286F043F6827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AD2BF-B185-481A-A65B-E93ACC7D2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EB676-0ED5-4AD0-BDD1-0F16CE13F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BD7E4-74AD-4EBD-AB91-01039D4B4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9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F25FC5B-EC63-4C07-BECB-2CCBE12A4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923" y="94034"/>
            <a:ext cx="10512425" cy="9733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000" noProof="1">
                <a:solidFill>
                  <a:schemeClr val="tx1"/>
                </a:solidFill>
                <a:latin typeface="+mn-lt"/>
                <a:ea typeface="ＭＳ Ｐゴシック" pitchFamily="34" charset="-128"/>
              </a:rPr>
              <a:t>Muestras obtenidas y pruebas serológicas realizadas para la vigilancia de sarampión y rubeola, 2018 – 2021*</a:t>
            </a:r>
            <a:endParaRPr lang="en-US" sz="3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E0E1BCD-22D1-4E29-819C-6160F1AC02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145752"/>
              </p:ext>
            </p:extLst>
          </p:nvPr>
        </p:nvGraphicFramePr>
        <p:xfrm>
          <a:off x="6675120" y="2072632"/>
          <a:ext cx="5353733" cy="3825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98D37F1-A633-45DE-9733-F0874B68E6D3}"/>
              </a:ext>
            </a:extLst>
          </p:cNvPr>
          <p:cNvSpPr txBox="1"/>
          <p:nvPr/>
        </p:nvSpPr>
        <p:spPr>
          <a:xfrm>
            <a:off x="10558030" y="2414301"/>
            <a:ext cx="1011839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N=  96,708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5448CE8-3E61-4394-9D5B-F6A6040BD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46" y="6154642"/>
            <a:ext cx="4816462" cy="47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06" tIns="52153" rIns="104306" bIns="52153">
            <a:spAutoFit/>
          </a:bodyPr>
          <a:lstStyle/>
          <a:p>
            <a:r>
              <a:rPr lang="es-419" altLang="es-MX" sz="1200" dirty="0"/>
              <a:t>Fuente: Reportes de vigilancia caso a caso enviados semanalmente a OPS.</a:t>
            </a:r>
          </a:p>
          <a:p>
            <a:r>
              <a:rPr lang="es-419" altLang="es-MX" sz="1200" dirty="0"/>
              <a:t>*Datos reportados hasta la semana epidemiológica 24, 2021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80D5E09-34D2-438B-94F6-E2AE12047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6507029"/>
              </p:ext>
            </p:extLst>
          </p:nvPr>
        </p:nvGraphicFramePr>
        <p:xfrm>
          <a:off x="101270" y="1918842"/>
          <a:ext cx="6473952" cy="3557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3B65D9F-54AA-457A-8165-D0227FA4C390}"/>
              </a:ext>
            </a:extLst>
          </p:cNvPr>
          <p:cNvSpPr txBox="1"/>
          <p:nvPr/>
        </p:nvSpPr>
        <p:spPr>
          <a:xfrm>
            <a:off x="854118" y="5730139"/>
            <a:ext cx="58210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+mn-lt"/>
              </a:rPr>
              <a:t>Total   S1=34357                      S2=3296                    Or=6773                       Resp=4331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F7D43B-1B69-4763-8E6F-1FFC3E95EE16}"/>
              </a:ext>
            </a:extLst>
          </p:cNvPr>
          <p:cNvSpPr txBox="1"/>
          <p:nvPr/>
        </p:nvSpPr>
        <p:spPr>
          <a:xfrm>
            <a:off x="8626" y="1918842"/>
            <a:ext cx="11618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50" dirty="0"/>
              <a:t>No de muestras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8A9496-D828-466E-A8DE-DA2DA51A0A4B}"/>
              </a:ext>
            </a:extLst>
          </p:cNvPr>
          <p:cNvSpPr txBox="1"/>
          <p:nvPr/>
        </p:nvSpPr>
        <p:spPr>
          <a:xfrm>
            <a:off x="3019352" y="5484167"/>
            <a:ext cx="11817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50" dirty="0"/>
              <a:t>Tipo de muestras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2AF1E1-4B89-41FE-9F92-1A4127A4B14D}"/>
              </a:ext>
            </a:extLst>
          </p:cNvPr>
          <p:cNvSpPr txBox="1"/>
          <p:nvPr/>
        </p:nvSpPr>
        <p:spPr>
          <a:xfrm>
            <a:off x="5218908" y="2414301"/>
            <a:ext cx="1011839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  <a:latin typeface="+mn-lt"/>
              </a:rPr>
              <a:t>N=  48,757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911869E-1F3F-49DF-9800-84B03BC0F002}"/>
              </a:ext>
            </a:extLst>
          </p:cNvPr>
          <p:cNvSpPr txBox="1"/>
          <p:nvPr/>
        </p:nvSpPr>
        <p:spPr>
          <a:xfrm>
            <a:off x="6575222" y="1836589"/>
            <a:ext cx="116182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50" dirty="0"/>
              <a:t>No de pruebas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E98D52-1B40-47CA-A472-1AF9F64CD43B}"/>
              </a:ext>
            </a:extLst>
          </p:cNvPr>
          <p:cNvSpPr txBox="1"/>
          <p:nvPr/>
        </p:nvSpPr>
        <p:spPr>
          <a:xfrm>
            <a:off x="7755147" y="1437357"/>
            <a:ext cx="3329796" cy="369332"/>
          </a:xfrm>
          <a:prstGeom prst="rect">
            <a:avLst/>
          </a:prstGeom>
          <a:solidFill>
            <a:srgbClr val="1B8BCD">
              <a:lumMod val="20000"/>
              <a:lumOff val="8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419" sz="1800" b="1" i="0" u="none" strike="noStrike" kern="0" cap="none" spc="0" normalizeH="0" baseline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</a:rPr>
              <a:t>Pruebas </a:t>
            </a:r>
            <a:r>
              <a:rPr lang="es-419" b="1" kern="0">
                <a:solidFill>
                  <a:srgbClr val="165AB6"/>
                </a:solidFill>
              </a:rPr>
              <a:t>serológicas </a:t>
            </a:r>
            <a:r>
              <a:rPr kumimoji="0" lang="es-419" sz="1800" b="1" i="0" u="none" strike="noStrike" kern="0" cap="none" spc="0" normalizeH="0" baseline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</a:rPr>
              <a:t>realizadas</a:t>
            </a:r>
            <a:endParaRPr kumimoji="0" lang="es-419" sz="1800" b="1" i="0" u="none" strike="noStrike" kern="0" cap="none" spc="0" normalizeH="0" baseline="0" dirty="0">
              <a:ln>
                <a:noFill/>
              </a:ln>
              <a:solidFill>
                <a:srgbClr val="165AB6"/>
              </a:solidFill>
              <a:effectLst/>
              <a:uLnTx/>
              <a:uFillTx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600F4D-C1D6-4ABA-AD9B-B0DADB8A0618}"/>
              </a:ext>
            </a:extLst>
          </p:cNvPr>
          <p:cNvSpPr txBox="1"/>
          <p:nvPr/>
        </p:nvSpPr>
        <p:spPr>
          <a:xfrm>
            <a:off x="2188245" y="1451737"/>
            <a:ext cx="3329796" cy="369332"/>
          </a:xfrm>
          <a:prstGeom prst="rect">
            <a:avLst/>
          </a:prstGeom>
          <a:solidFill>
            <a:srgbClr val="1B8BCD">
              <a:lumMod val="20000"/>
              <a:lumOff val="80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419" b="1" kern="0" dirty="0">
                <a:solidFill>
                  <a:srgbClr val="165AB6"/>
                </a:solidFill>
              </a:rPr>
              <a:t>Muestras obteni</a:t>
            </a:r>
            <a:r>
              <a:rPr kumimoji="0" lang="es-419" sz="1800" b="1" i="0" u="none" strike="noStrike" kern="0" cap="none" spc="0" normalizeH="0" baseline="0" dirty="0">
                <a:ln>
                  <a:noFill/>
                </a:ln>
                <a:solidFill>
                  <a:srgbClr val="165AB6"/>
                </a:solidFill>
                <a:effectLst/>
                <a:uLnTx/>
                <a:uFillTx/>
              </a:rPr>
              <a:t>das</a:t>
            </a:r>
          </a:p>
        </p:txBody>
      </p:sp>
    </p:spTree>
    <p:extLst>
      <p:ext uri="{BB962C8B-B14F-4D97-AF65-F5344CB8AC3E}">
        <p14:creationId xmlns:p14="http://schemas.microsoft.com/office/powerpoint/2010/main" val="423708475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412FC4-A6D0-41D3-8E00-69DACF777F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769A4D-8179-4E47-8B0D-BB526A2501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800312-4FD3-4C32-A0C9-511D96A19E1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Muestras obtenidas y pruebas serológicas realizadas para la vigilancia de sarampión y rubeola, 2018 – 2021*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Specimens collected and serological tests performed in the measles and rubella surveillance, 2018 – 2021*</dc:title>
  <dc:creator>Bravo, Ms. Pamela (WDC)</dc:creator>
  <cp:lastModifiedBy>Pacis, Ms. Carmelita Lucia (WDC)</cp:lastModifiedBy>
  <cp:revision>10</cp:revision>
  <dcterms:created xsi:type="dcterms:W3CDTF">2021-06-28T11:23:05Z</dcterms:created>
  <dcterms:modified xsi:type="dcterms:W3CDTF">2021-07-06T11:20:08Z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