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1411371" r:id="rId2"/>
    <p:sldId id="214141137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5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paho-my.sharepoint.com/personal/reyglori_paho_org/Documents/Documents-ADMIN&#8217;s%20MacBook%20Pro/1.%20Sara%20Rub%20LN/Genotipos/Copy%20of%20Graphs%20PowerPoint%20updated%2025Jun2021v2.xlsx" TargetMode="External"/><Relationship Id="rId4" Type="http://schemas.openxmlformats.org/officeDocument/2006/relationships/themeOverride" Target="../theme/themeOverride2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paho-my.sharepoint.com/personal/reyglori_paho_org/Documents/Documents-ADMIN&#8217;s%20MacBook%20Pro/1.%20Sara%20Rub%20LN/Genotipos/Copy%20of%20Graphs%20PowerPoint%20updated%2025Jun2021v2.xlsx" TargetMode="External"/><Relationship Id="rId4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Sheet2!$V$4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Sheet2!$U$5:$U$16</c:f>
              <c:strCache>
                <c:ptCount val="12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CHL</c:v>
                </c:pt>
                <c:pt idx="4">
                  <c:v>COL</c:v>
                </c:pt>
                <c:pt idx="5">
                  <c:v>CRI</c:v>
                </c:pt>
                <c:pt idx="6">
                  <c:v>ECU</c:v>
                </c:pt>
                <c:pt idx="7">
                  <c:v>MEX</c:v>
                </c:pt>
                <c:pt idx="8">
                  <c:v>PER</c:v>
                </c:pt>
                <c:pt idx="9">
                  <c:v>USA</c:v>
                </c:pt>
                <c:pt idx="10">
                  <c:v>VEN</c:v>
                </c:pt>
                <c:pt idx="11">
                  <c:v>CUB</c:v>
                </c:pt>
              </c:strCache>
            </c:strRef>
          </c:cat>
          <c:val>
            <c:numRef>
              <c:f>Sheet2!$V$5:$V$16</c:f>
              <c:numCache>
                <c:formatCode>0</c:formatCode>
                <c:ptCount val="12"/>
                <c:pt idx="0">
                  <c:v>8</c:v>
                </c:pt>
                <c:pt idx="1">
                  <c:v>105</c:v>
                </c:pt>
                <c:pt idx="2">
                  <c:v>20</c:v>
                </c:pt>
                <c:pt idx="3">
                  <c:v>17</c:v>
                </c:pt>
                <c:pt idx="4">
                  <c:v>79</c:v>
                </c:pt>
                <c:pt idx="6">
                  <c:v>16</c:v>
                </c:pt>
                <c:pt idx="8">
                  <c:v>13</c:v>
                </c:pt>
                <c:pt idx="9">
                  <c:v>171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6-45F8-8B1F-3FB270E58018}"/>
            </c:ext>
          </c:extLst>
        </c:ser>
        <c:ser>
          <c:idx val="1"/>
          <c:order val="1"/>
          <c:tx>
            <c:strRef>
              <c:f>Sheet2!$W$4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Sheet2!$U$5:$U$16</c:f>
              <c:strCache>
                <c:ptCount val="12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CHL</c:v>
                </c:pt>
                <c:pt idx="4">
                  <c:v>COL</c:v>
                </c:pt>
                <c:pt idx="5">
                  <c:v>CRI</c:v>
                </c:pt>
                <c:pt idx="6">
                  <c:v>ECU</c:v>
                </c:pt>
                <c:pt idx="7">
                  <c:v>MEX</c:v>
                </c:pt>
                <c:pt idx="8">
                  <c:v>PER</c:v>
                </c:pt>
                <c:pt idx="9">
                  <c:v>USA</c:v>
                </c:pt>
                <c:pt idx="10">
                  <c:v>VEN</c:v>
                </c:pt>
                <c:pt idx="11">
                  <c:v>CUB</c:v>
                </c:pt>
              </c:strCache>
            </c:strRef>
          </c:cat>
          <c:val>
            <c:numRef>
              <c:f>Sheet2!$W$5:$W$16</c:f>
              <c:numCache>
                <c:formatCode>0</c:formatCode>
                <c:ptCount val="12"/>
                <c:pt idx="0">
                  <c:v>41</c:v>
                </c:pt>
                <c:pt idx="1">
                  <c:v>356</c:v>
                </c:pt>
                <c:pt idx="2">
                  <c:v>53</c:v>
                </c:pt>
                <c:pt idx="3">
                  <c:v>9</c:v>
                </c:pt>
                <c:pt idx="4">
                  <c:v>56</c:v>
                </c:pt>
                <c:pt idx="5">
                  <c:v>9</c:v>
                </c:pt>
                <c:pt idx="7">
                  <c:v>7</c:v>
                </c:pt>
                <c:pt idx="8">
                  <c:v>3</c:v>
                </c:pt>
                <c:pt idx="9">
                  <c:v>648</c:v>
                </c:pt>
                <c:pt idx="10">
                  <c:v>33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6-45F8-8B1F-3FB270E58018}"/>
            </c:ext>
          </c:extLst>
        </c:ser>
        <c:ser>
          <c:idx val="2"/>
          <c:order val="2"/>
          <c:tx>
            <c:strRef>
              <c:f>Sheet2!$X$4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Sheet2!$U$5:$U$16</c:f>
              <c:strCache>
                <c:ptCount val="12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CHL</c:v>
                </c:pt>
                <c:pt idx="4">
                  <c:v>COL</c:v>
                </c:pt>
                <c:pt idx="5">
                  <c:v>CRI</c:v>
                </c:pt>
                <c:pt idx="6">
                  <c:v>ECU</c:v>
                </c:pt>
                <c:pt idx="7">
                  <c:v>MEX</c:v>
                </c:pt>
                <c:pt idx="8">
                  <c:v>PER</c:v>
                </c:pt>
                <c:pt idx="9">
                  <c:v>USA</c:v>
                </c:pt>
                <c:pt idx="10">
                  <c:v>VEN</c:v>
                </c:pt>
                <c:pt idx="11">
                  <c:v>CUB</c:v>
                </c:pt>
              </c:strCache>
            </c:strRef>
          </c:cat>
          <c:val>
            <c:numRef>
              <c:f>Sheet2!$X$5:$X$16</c:f>
              <c:numCache>
                <c:formatCode>0</c:formatCode>
                <c:ptCount val="12"/>
                <c:pt idx="1">
                  <c:v>240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F6-45F8-8B1F-3FB270E58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3473791"/>
        <c:axId val="1413475039"/>
      </c:barChart>
      <c:catAx>
        <c:axId val="141347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75039"/>
        <c:crosses val="autoZero"/>
        <c:auto val="1"/>
        <c:lblAlgn val="ctr"/>
        <c:lblOffset val="100"/>
        <c:noMultiLvlLbl val="0"/>
      </c:catAx>
      <c:valAx>
        <c:axId val="1413475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7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Sheet2!$Q$4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Sheet2!$P$5:$P$12</c:f>
              <c:strCache>
                <c:ptCount val="8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ATG</c:v>
                </c:pt>
                <c:pt idx="4">
                  <c:v>GTM</c:v>
                </c:pt>
                <c:pt idx="5">
                  <c:v>MEX</c:v>
                </c:pt>
                <c:pt idx="6">
                  <c:v>PER</c:v>
                </c:pt>
                <c:pt idx="7">
                  <c:v>USA</c:v>
                </c:pt>
              </c:strCache>
            </c:strRef>
          </c:cat>
          <c:val>
            <c:numRef>
              <c:f>Sheet2!$Q$5:$Q$12</c:f>
              <c:numCache>
                <c:formatCode>0</c:formatCode>
                <c:ptCount val="8"/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3-4057-A317-D7819ED947F4}"/>
            </c:ext>
          </c:extLst>
        </c:ser>
        <c:ser>
          <c:idx val="1"/>
          <c:order val="1"/>
          <c:tx>
            <c:strRef>
              <c:f>Sheet2!$R$4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Sheet2!$P$5:$P$12</c:f>
              <c:strCache>
                <c:ptCount val="8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ATG</c:v>
                </c:pt>
                <c:pt idx="4">
                  <c:v>GTM</c:v>
                </c:pt>
                <c:pt idx="5">
                  <c:v>MEX</c:v>
                </c:pt>
                <c:pt idx="6">
                  <c:v>PER</c:v>
                </c:pt>
                <c:pt idx="7">
                  <c:v>USA</c:v>
                </c:pt>
              </c:strCache>
            </c:strRef>
          </c:cat>
          <c:val>
            <c:numRef>
              <c:f>Sheet2!$R$5:$R$12</c:f>
              <c:numCache>
                <c:formatCode>General</c:formatCode>
                <c:ptCount val="8"/>
                <c:pt idx="0" formatCode="0">
                  <c:v>1</c:v>
                </c:pt>
                <c:pt idx="2" formatCode="0">
                  <c:v>20</c:v>
                </c:pt>
                <c:pt idx="5" formatCode="0">
                  <c:v>2</c:v>
                </c:pt>
                <c:pt idx="7" formatCode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3-4057-A317-D7819ED947F4}"/>
            </c:ext>
          </c:extLst>
        </c:ser>
        <c:ser>
          <c:idx val="2"/>
          <c:order val="2"/>
          <c:tx>
            <c:strRef>
              <c:f>Sheet2!$S$4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Sheet2!$P$5:$P$12</c:f>
              <c:strCache>
                <c:ptCount val="8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ATG</c:v>
                </c:pt>
                <c:pt idx="4">
                  <c:v>GTM</c:v>
                </c:pt>
                <c:pt idx="5">
                  <c:v>MEX</c:v>
                </c:pt>
                <c:pt idx="6">
                  <c:v>PER</c:v>
                </c:pt>
                <c:pt idx="7">
                  <c:v>USA</c:v>
                </c:pt>
              </c:strCache>
            </c:strRef>
          </c:cat>
          <c:val>
            <c:numRef>
              <c:f>Sheet2!$S$5:$S$12</c:f>
              <c:numCache>
                <c:formatCode>General</c:formatCode>
                <c:ptCount val="8"/>
                <c:pt idx="7" formatCode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13-4057-A317-D7819ED94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7781023"/>
        <c:axId val="1707775199"/>
      </c:barChart>
      <c:catAx>
        <c:axId val="170778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775199"/>
        <c:crosses val="autoZero"/>
        <c:auto val="1"/>
        <c:lblAlgn val="ctr"/>
        <c:lblOffset val="100"/>
        <c:noMultiLvlLbl val="0"/>
      </c:catAx>
      <c:valAx>
        <c:axId val="170777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78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Sheet2!$V$4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Sheet2!$U$5:$U$16</c:f>
              <c:strCache>
                <c:ptCount val="12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CHL</c:v>
                </c:pt>
                <c:pt idx="4">
                  <c:v>COL</c:v>
                </c:pt>
                <c:pt idx="5">
                  <c:v>CRI</c:v>
                </c:pt>
                <c:pt idx="6">
                  <c:v>ECU</c:v>
                </c:pt>
                <c:pt idx="7">
                  <c:v>MEX</c:v>
                </c:pt>
                <c:pt idx="8">
                  <c:v>PER</c:v>
                </c:pt>
                <c:pt idx="9">
                  <c:v>USA</c:v>
                </c:pt>
                <c:pt idx="10">
                  <c:v>VEN</c:v>
                </c:pt>
                <c:pt idx="11">
                  <c:v>CUB</c:v>
                </c:pt>
              </c:strCache>
            </c:strRef>
          </c:cat>
          <c:val>
            <c:numRef>
              <c:f>Sheet2!$V$5:$V$16</c:f>
              <c:numCache>
                <c:formatCode>0</c:formatCode>
                <c:ptCount val="12"/>
                <c:pt idx="0">
                  <c:v>8</c:v>
                </c:pt>
                <c:pt idx="1">
                  <c:v>105</c:v>
                </c:pt>
                <c:pt idx="2">
                  <c:v>20</c:v>
                </c:pt>
                <c:pt idx="3">
                  <c:v>17</c:v>
                </c:pt>
                <c:pt idx="4">
                  <c:v>79</c:v>
                </c:pt>
                <c:pt idx="6">
                  <c:v>16</c:v>
                </c:pt>
                <c:pt idx="8">
                  <c:v>13</c:v>
                </c:pt>
                <c:pt idx="9">
                  <c:v>171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6-45F8-8B1F-3FB270E58018}"/>
            </c:ext>
          </c:extLst>
        </c:ser>
        <c:ser>
          <c:idx val="1"/>
          <c:order val="1"/>
          <c:tx>
            <c:strRef>
              <c:f>Sheet2!$W$4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Sheet2!$U$5:$U$16</c:f>
              <c:strCache>
                <c:ptCount val="12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CHL</c:v>
                </c:pt>
                <c:pt idx="4">
                  <c:v>COL</c:v>
                </c:pt>
                <c:pt idx="5">
                  <c:v>CRI</c:v>
                </c:pt>
                <c:pt idx="6">
                  <c:v>ECU</c:v>
                </c:pt>
                <c:pt idx="7">
                  <c:v>MEX</c:v>
                </c:pt>
                <c:pt idx="8">
                  <c:v>PER</c:v>
                </c:pt>
                <c:pt idx="9">
                  <c:v>USA</c:v>
                </c:pt>
                <c:pt idx="10">
                  <c:v>VEN</c:v>
                </c:pt>
                <c:pt idx="11">
                  <c:v>CUB</c:v>
                </c:pt>
              </c:strCache>
            </c:strRef>
          </c:cat>
          <c:val>
            <c:numRef>
              <c:f>Sheet2!$W$5:$W$16</c:f>
              <c:numCache>
                <c:formatCode>0</c:formatCode>
                <c:ptCount val="12"/>
                <c:pt idx="0">
                  <c:v>41</c:v>
                </c:pt>
                <c:pt idx="1">
                  <c:v>356</c:v>
                </c:pt>
                <c:pt idx="2">
                  <c:v>53</c:v>
                </c:pt>
                <c:pt idx="3">
                  <c:v>9</c:v>
                </c:pt>
                <c:pt idx="4">
                  <c:v>56</c:v>
                </c:pt>
                <c:pt idx="5">
                  <c:v>9</c:v>
                </c:pt>
                <c:pt idx="7">
                  <c:v>7</c:v>
                </c:pt>
                <c:pt idx="8">
                  <c:v>3</c:v>
                </c:pt>
                <c:pt idx="9">
                  <c:v>648</c:v>
                </c:pt>
                <c:pt idx="10">
                  <c:v>33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6-45F8-8B1F-3FB270E58018}"/>
            </c:ext>
          </c:extLst>
        </c:ser>
        <c:ser>
          <c:idx val="2"/>
          <c:order val="2"/>
          <c:tx>
            <c:strRef>
              <c:f>Sheet2!$X$4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Sheet2!$U$5:$U$16</c:f>
              <c:strCache>
                <c:ptCount val="12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CHL</c:v>
                </c:pt>
                <c:pt idx="4">
                  <c:v>COL</c:v>
                </c:pt>
                <c:pt idx="5">
                  <c:v>CRI</c:v>
                </c:pt>
                <c:pt idx="6">
                  <c:v>ECU</c:v>
                </c:pt>
                <c:pt idx="7">
                  <c:v>MEX</c:v>
                </c:pt>
                <c:pt idx="8">
                  <c:v>PER</c:v>
                </c:pt>
                <c:pt idx="9">
                  <c:v>USA</c:v>
                </c:pt>
                <c:pt idx="10">
                  <c:v>VEN</c:v>
                </c:pt>
                <c:pt idx="11">
                  <c:v>CUB</c:v>
                </c:pt>
              </c:strCache>
            </c:strRef>
          </c:cat>
          <c:val>
            <c:numRef>
              <c:f>Sheet2!$X$5:$X$16</c:f>
              <c:numCache>
                <c:formatCode>0</c:formatCode>
                <c:ptCount val="12"/>
                <c:pt idx="1">
                  <c:v>240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F6-45F8-8B1F-3FB270E58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3473791"/>
        <c:axId val="1413475039"/>
      </c:barChart>
      <c:catAx>
        <c:axId val="141347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75039"/>
        <c:crosses val="autoZero"/>
        <c:auto val="1"/>
        <c:lblAlgn val="ctr"/>
        <c:lblOffset val="100"/>
        <c:noMultiLvlLbl val="0"/>
      </c:catAx>
      <c:valAx>
        <c:axId val="1413475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7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Sheet2!$Q$4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Sheet2!$P$5:$P$12</c:f>
              <c:strCache>
                <c:ptCount val="8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ATG</c:v>
                </c:pt>
                <c:pt idx="4">
                  <c:v>GTM</c:v>
                </c:pt>
                <c:pt idx="5">
                  <c:v>MEX</c:v>
                </c:pt>
                <c:pt idx="6">
                  <c:v>PER</c:v>
                </c:pt>
                <c:pt idx="7">
                  <c:v>USA</c:v>
                </c:pt>
              </c:strCache>
            </c:strRef>
          </c:cat>
          <c:val>
            <c:numRef>
              <c:f>Sheet2!$Q$5:$Q$12</c:f>
              <c:numCache>
                <c:formatCode>0</c:formatCode>
                <c:ptCount val="8"/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5-4A6C-9B08-7B01D2C18FD1}"/>
            </c:ext>
          </c:extLst>
        </c:ser>
        <c:ser>
          <c:idx val="1"/>
          <c:order val="1"/>
          <c:tx>
            <c:strRef>
              <c:f>Sheet2!$R$4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Sheet2!$P$5:$P$12</c:f>
              <c:strCache>
                <c:ptCount val="8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ATG</c:v>
                </c:pt>
                <c:pt idx="4">
                  <c:v>GTM</c:v>
                </c:pt>
                <c:pt idx="5">
                  <c:v>MEX</c:v>
                </c:pt>
                <c:pt idx="6">
                  <c:v>PER</c:v>
                </c:pt>
                <c:pt idx="7">
                  <c:v>USA</c:v>
                </c:pt>
              </c:strCache>
            </c:strRef>
          </c:cat>
          <c:val>
            <c:numRef>
              <c:f>Sheet2!$R$5:$R$12</c:f>
              <c:numCache>
                <c:formatCode>General</c:formatCode>
                <c:ptCount val="8"/>
                <c:pt idx="0" formatCode="0">
                  <c:v>1</c:v>
                </c:pt>
                <c:pt idx="2" formatCode="0">
                  <c:v>20</c:v>
                </c:pt>
                <c:pt idx="5" formatCode="0">
                  <c:v>2</c:v>
                </c:pt>
                <c:pt idx="7" formatCode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5-4A6C-9B08-7B01D2C18FD1}"/>
            </c:ext>
          </c:extLst>
        </c:ser>
        <c:ser>
          <c:idx val="2"/>
          <c:order val="2"/>
          <c:tx>
            <c:strRef>
              <c:f>Sheet2!$S$4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Sheet2!$P$5:$P$12</c:f>
              <c:strCache>
                <c:ptCount val="8"/>
                <c:pt idx="0">
                  <c:v>ARG</c:v>
                </c:pt>
                <c:pt idx="1">
                  <c:v>BRA</c:v>
                </c:pt>
                <c:pt idx="2">
                  <c:v>CAN</c:v>
                </c:pt>
                <c:pt idx="3">
                  <c:v>ATG</c:v>
                </c:pt>
                <c:pt idx="4">
                  <c:v>GTM</c:v>
                </c:pt>
                <c:pt idx="5">
                  <c:v>MEX</c:v>
                </c:pt>
                <c:pt idx="6">
                  <c:v>PER</c:v>
                </c:pt>
                <c:pt idx="7">
                  <c:v>USA</c:v>
                </c:pt>
              </c:strCache>
            </c:strRef>
          </c:cat>
          <c:val>
            <c:numRef>
              <c:f>Sheet2!$S$5:$S$12</c:f>
              <c:numCache>
                <c:formatCode>General</c:formatCode>
                <c:ptCount val="8"/>
                <c:pt idx="7" formatCode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5-4A6C-9B08-7B01D2C18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7781023"/>
        <c:axId val="1707775199"/>
      </c:barChart>
      <c:catAx>
        <c:axId val="170778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775199"/>
        <c:crosses val="autoZero"/>
        <c:auto val="1"/>
        <c:lblAlgn val="ctr"/>
        <c:lblOffset val="100"/>
        <c:noMultiLvlLbl val="0"/>
      </c:catAx>
      <c:valAx>
        <c:axId val="170777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78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Sheet2!$P$41:$P$52</cx:f>
        <cx:lvl ptCount="12">
          <cx:pt idx="0">ARG</cx:pt>
          <cx:pt idx="1">BRA</cx:pt>
          <cx:pt idx="2">CAN</cx:pt>
          <cx:pt idx="3">CHL</cx:pt>
          <cx:pt idx="4">COL</cx:pt>
          <cx:pt idx="5">CRI</cx:pt>
          <cx:pt idx="6">ECU</cx:pt>
          <cx:pt idx="7">MEX</cx:pt>
          <cx:pt idx="8">PER</cx:pt>
          <cx:pt idx="9">USA</cx:pt>
          <cx:pt idx="10">VEN</cx:pt>
          <cx:pt idx="11">Others*</cx:pt>
        </cx:lvl>
      </cx:strDim>
      <cx:numDim type="size">
        <cx:f>Sheet2!$Q$41:$Q$52</cx:f>
        <cx:lvl ptCount="12" formatCode="0">
          <cx:pt idx="0">50</cx:pt>
          <cx:pt idx="1">702</cx:pt>
          <cx:pt idx="2">100</cx:pt>
          <cx:pt idx="3">26</cx:pt>
          <cx:pt idx="4">135</cx:pt>
          <cx:pt idx="5">9</cx:pt>
          <cx:pt idx="6">16</cx:pt>
          <cx:pt idx="7">59</cx:pt>
          <cx:pt idx="8">18</cx:pt>
          <cx:pt idx="9">916</cx:pt>
          <cx:pt idx="10">70</cx:pt>
          <cx:pt idx="11">3</cx:pt>
        </cx:lvl>
      </cx:numDim>
    </cx:data>
  </cx:chartData>
  <cx:chart>
    <cx:plotArea>
      <cx:plotAreaRegion>
        <cx:series layoutId="treemap" uniqueId="{C0A70851-D682-45E8-BBC4-4B5FD8A4BFBF}">
          <cx:dataLabels pos="inEnd">
            <cx:txPr>
              <a:bodyPr spcFirstLastPara="1" vertOverflow="ellipsis" horzOverflow="overflow" wrap="square" lIns="38100" tIns="19050" rIns="38100" bIns="19050" anchor="ctr" anchorCtr="1">
                <a:spAutoFit/>
              </a:bodyPr>
              <a:lstStyle/>
              <a:p>
                <a:pPr algn="ctr" rtl="0">
                  <a:defRPr b="1">
                    <a:solidFill>
                      <a:srgbClr val="7030A0"/>
                    </a:solidFill>
                  </a:defRPr>
                </a:pPr>
                <a:endParaRPr lang="en-US" sz="900" b="1" i="0" u="none" strike="noStrike" baseline="0">
                  <a:solidFill>
                    <a:srgbClr val="7030A0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Sheet2!$P$41:$P$52</cx:f>
        <cx:lvl ptCount="12">
          <cx:pt idx="0">ARG</cx:pt>
          <cx:pt idx="1">BRA</cx:pt>
          <cx:pt idx="2">CAN</cx:pt>
          <cx:pt idx="3">CHL</cx:pt>
          <cx:pt idx="4">COL</cx:pt>
          <cx:pt idx="5">CRI</cx:pt>
          <cx:pt idx="6">ECU</cx:pt>
          <cx:pt idx="7">MEX</cx:pt>
          <cx:pt idx="8">PER</cx:pt>
          <cx:pt idx="9">USA</cx:pt>
          <cx:pt idx="10">VEN</cx:pt>
          <cx:pt idx="11">Others*</cx:pt>
        </cx:lvl>
      </cx:strDim>
      <cx:numDim type="size">
        <cx:f>Sheet2!$Q$41:$Q$52</cx:f>
        <cx:lvl ptCount="12" formatCode="0">
          <cx:pt idx="0">50</cx:pt>
          <cx:pt idx="1">702</cx:pt>
          <cx:pt idx="2">100</cx:pt>
          <cx:pt idx="3">26</cx:pt>
          <cx:pt idx="4">135</cx:pt>
          <cx:pt idx="5">9</cx:pt>
          <cx:pt idx="6">16</cx:pt>
          <cx:pt idx="7">59</cx:pt>
          <cx:pt idx="8">18</cx:pt>
          <cx:pt idx="9">916</cx:pt>
          <cx:pt idx="10">70</cx:pt>
          <cx:pt idx="11">3</cx:pt>
        </cx:lvl>
      </cx:numDim>
    </cx:data>
  </cx:chartData>
  <cx:chart>
    <cx:plotArea>
      <cx:plotAreaRegion>
        <cx:series layoutId="treemap" uniqueId="{C0A70851-D682-45E8-BBC4-4B5FD8A4BFBF}">
          <cx:dataLabels pos="inEnd">
            <cx:txPr>
              <a:bodyPr spcFirstLastPara="1" vertOverflow="ellipsis" horzOverflow="overflow" wrap="square" lIns="38100" tIns="19050" rIns="38100" bIns="19050" anchor="ctr" anchorCtr="1">
                <a:spAutoFit/>
              </a:bodyPr>
              <a:lstStyle/>
              <a:p>
                <a:pPr algn="ctr" rtl="0">
                  <a:defRPr b="1">
                    <a:solidFill>
                      <a:srgbClr val="7030A0"/>
                    </a:solidFill>
                  </a:defRPr>
                </a:pPr>
                <a:endParaRPr lang="en-US" sz="900" b="1" i="0" u="none" strike="noStrike" baseline="0">
                  <a:solidFill>
                    <a:srgbClr val="7030A0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4">
  <cs:axisTitle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bg1">
          <a:lumMod val="8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9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spc="0" normalizeH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4">
  <cs:axisTitle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bg1">
          <a:lumMod val="8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9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spc="0" normalizeH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40BDC-C5A6-4FA4-B4F0-25C4ADD70D0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AF73-C133-48D1-AFD7-AB55157A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measles virus sequences reported to </a:t>
            </a:r>
            <a:r>
              <a:rPr lang="en-US" dirty="0" err="1"/>
              <a:t>MeaNS</a:t>
            </a:r>
            <a:r>
              <a:rPr lang="en-US" dirty="0"/>
              <a:t> during the last years, only two genotypes have been detected during all this period, D8 and B3.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485D0E-6511-AB44-B03E-8E3001D6D9DB}" type="slidenum">
              <a:rPr kumimoji="0" lang="en-US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ea typeface="ＭＳ Ｐゴシック" charset="-128"/>
                <a:cs typeface="+mn-cs"/>
              </a:rPr>
              <a:pPr marL="0" marR="0" lvl="0" indent="0" algn="r" defTabSz="9136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6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measles virus sequences reported to </a:t>
            </a:r>
            <a:r>
              <a:rPr lang="en-US" dirty="0" err="1"/>
              <a:t>MeaNS</a:t>
            </a:r>
            <a:r>
              <a:rPr lang="en-US" dirty="0"/>
              <a:t> during the last years, only two genotypes have been detected during all this period, D8 and B3.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485D0E-6511-AB44-B03E-8E3001D6D9DB}" type="slidenum">
              <a:rPr kumimoji="0" lang="en-US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ea typeface="ＭＳ Ｐゴシック" charset="-128"/>
                <a:cs typeface="+mn-cs"/>
              </a:rPr>
              <a:pPr marL="0" marR="0" lvl="0" indent="0" algn="r" defTabSz="9136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66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1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09" y="2348636"/>
            <a:ext cx="7537425" cy="1325563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2" y="2296391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4202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1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45529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1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9043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19" y="1359759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19" y="4468876"/>
            <a:ext cx="10515163" cy="16642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996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5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90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8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6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3354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898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8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3" y="1905789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6382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1" y="1905788"/>
            <a:ext cx="5576638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394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8" y="1891040"/>
            <a:ext cx="2350314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4" y="1891040"/>
            <a:ext cx="5706148" cy="4270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6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35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7" y="1873405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647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7" y="1655691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348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53" y="6249204"/>
            <a:ext cx="1621441" cy="26255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10053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2F9-A429-4D75-8CE6-EFC6C0596C11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2EA5-96FB-4FA9-B430-60ECB644E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5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2685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9235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9326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41417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11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2497873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2497874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3" y="1873406"/>
            <a:ext cx="5167879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7" y="1873406"/>
            <a:ext cx="5136786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068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737642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419" y="365126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/>
  <p:hf hdr="0" ftr="0" dt="0"/>
  <p:txStyles>
    <p:titleStyle>
      <a:lvl1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b="0" i="0" kern="1200">
          <a:solidFill>
            <a:schemeClr val="tx1"/>
          </a:solidFill>
          <a:latin typeface="+mj-lt"/>
          <a:ea typeface="Helvetica Light" charset="0"/>
          <a:cs typeface="Helvetica Light" charset="0"/>
        </a:defRPr>
      </a:lvl1pPr>
      <a:lvl2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2pPr>
      <a:lvl3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3pPr>
      <a:lvl4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4pPr>
      <a:lvl5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5pPr>
      <a:lvl6pPr marL="2286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6pPr>
      <a:lvl7pPr marL="4572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7pPr>
      <a:lvl8pPr marL="6858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8pPr>
      <a:lvl9pPr marL="9144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9pPr>
    </p:titleStyle>
    <p:bodyStyle>
      <a:lvl1pPr marL="227807" indent="-227807" algn="l" defTabSz="913607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20000"/>
        <a:buFont typeface="Arial" charset="0"/>
        <a:buChar char="•"/>
        <a:defRPr lang="en-US" sz="24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1pPr>
      <a:lvl2pPr marL="6850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20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2pPr>
      <a:lvl3pPr marL="1142206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8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3pPr>
      <a:lvl4pPr marL="15994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4pPr>
      <a:lvl5pPr marL="20566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14/relationships/chartEx" Target="../charts/chartEx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9.png"/><Relationship Id="rId4" Type="http://schemas.microsoft.com/office/2014/relationships/chartEx" Target="../charts/chartEx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328" y="6431440"/>
            <a:ext cx="6411255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Source: MeaNS, N-450 sequences by 30 June 2021. </a:t>
            </a:r>
            <a:r>
              <a:rPr lang="en-US" sz="1200" i="1" dirty="0">
                <a:solidFill>
                  <a:schemeClr val="tx1"/>
                </a:solidFill>
              </a:rPr>
              <a:t>MeaNS: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Measles Nucleotide Surveillance</a:t>
            </a:r>
            <a:endParaRPr kumimoji="0" lang="en-US" sz="1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A88509-12E6-F148-B8FE-49A4C607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5" y="426560"/>
            <a:ext cx="10098426" cy="64378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Calibri" panose="020F0502020204030204" pitchFamily="34" charset="0"/>
                <a:cs typeface="Arial" charset="0"/>
              </a:rPr>
              <a:t>Measles sequences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 reported to </a:t>
            </a:r>
            <a:r>
              <a:rPr lang="en-US" sz="2800" dirty="0">
                <a:solidFill>
                  <a:srgbClr val="FF6600"/>
                </a:solidFill>
                <a:latin typeface="Calibri" panose="020F0502020204030204" pitchFamily="34" charset="0"/>
                <a:cs typeface="Arial" charset="0"/>
              </a:rPr>
              <a:t>MeaNS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 by country and genotype.</a:t>
            </a:r>
            <a:br>
              <a:rPr lang="en-US" sz="2800" dirty="0">
                <a:latin typeface="Calibri" panose="020F0502020204030204" pitchFamily="34" charset="0"/>
                <a:cs typeface="Arial" charset="0"/>
              </a:rPr>
            </a:br>
            <a:r>
              <a:rPr lang="en-US" sz="2800" dirty="0">
                <a:latin typeface="Calibri" panose="020F0502020204030204" pitchFamily="34" charset="0"/>
                <a:cs typeface="Arial" charset="0"/>
              </a:rPr>
              <a:t>Region of the Americas, 2018-2020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EB505-BE49-41AE-8C7E-3CF9F45A68A2}"/>
              </a:ext>
            </a:extLst>
          </p:cNvPr>
          <p:cNvSpPr txBox="1"/>
          <p:nvPr/>
        </p:nvSpPr>
        <p:spPr>
          <a:xfrm>
            <a:off x="1217711" y="1352983"/>
            <a:ext cx="4878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t>A total of 2,106 measles sequences reported by 14 countries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0DA7E-5020-4574-98C6-2AB469AD05E9}"/>
              </a:ext>
            </a:extLst>
          </p:cNvPr>
          <p:cNvSpPr txBox="1"/>
          <p:nvPr/>
        </p:nvSpPr>
        <p:spPr>
          <a:xfrm>
            <a:off x="7413913" y="1368373"/>
            <a:ext cx="39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t>D8 genotype: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t>1,970 sequences reported by 12 countries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9745565-DE2E-4795-8018-984146DB1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446711"/>
              </p:ext>
            </p:extLst>
          </p:nvPr>
        </p:nvGraphicFramePr>
        <p:xfrm>
          <a:off x="7030528" y="1580062"/>
          <a:ext cx="4961401" cy="24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C0B158A8-E7A5-4F4A-B424-4ECDEA752B0E}"/>
                  </a:ext>
                </a:extLst>
              </p:cNvPr>
              <p:cNvGraphicFramePr/>
              <p:nvPr/>
            </p:nvGraphicFramePr>
            <p:xfrm>
              <a:off x="315309" y="1691390"/>
              <a:ext cx="6491295" cy="45186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C0B158A8-E7A5-4F4A-B424-4ECDEA752B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309" y="1691390"/>
                <a:ext cx="6491295" cy="45186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A92A976-5831-484E-9592-CED89CB9FF25}"/>
              </a:ext>
            </a:extLst>
          </p:cNvPr>
          <p:cNvSpPr txBox="1"/>
          <p:nvPr/>
        </p:nvSpPr>
        <p:spPr>
          <a:xfrm>
            <a:off x="7413913" y="4040622"/>
            <a:ext cx="376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t>B3 genotype: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t>134 sequences reported by 8 countries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9F9B205-0449-4250-8F88-E5C7A6DA6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09837"/>
              </p:ext>
            </p:extLst>
          </p:nvPr>
        </p:nvGraphicFramePr>
        <p:xfrm>
          <a:off x="7159754" y="4286283"/>
          <a:ext cx="4832175" cy="234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678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448" y="6486214"/>
            <a:ext cx="709860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+mn-cs"/>
              </a:rPr>
              <a:t>Fuente: MeaNS, N-450 secuencias reportadas al 30 de Junio de 2021. </a:t>
            </a:r>
            <a:r>
              <a:rPr lang="en-US" sz="1200" i="1" dirty="0">
                <a:solidFill>
                  <a:schemeClr val="tx1"/>
                </a:solidFill>
              </a:rPr>
              <a:t>MeaNS: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Measles Nucleotide Surveillance</a:t>
            </a:r>
            <a:endParaRPr kumimoji="0" lang="es-419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A88509-12E6-F148-B8FE-49A4C607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87" y="326077"/>
            <a:ext cx="10098426" cy="643785"/>
          </a:xfrm>
        </p:spPr>
        <p:txBody>
          <a:bodyPr>
            <a:noAutofit/>
          </a:bodyPr>
          <a:lstStyle/>
          <a:p>
            <a:r>
              <a:rPr lang="es-419" sz="2800" dirty="0">
                <a:solidFill>
                  <a:srgbClr val="FF6600"/>
                </a:solidFill>
                <a:latin typeface="Calibri" panose="020F0502020204030204" pitchFamily="34" charset="0"/>
                <a:cs typeface="Arial" charset="0"/>
              </a:rPr>
              <a:t>Secuencias de sarampión </a:t>
            </a:r>
            <a:r>
              <a:rPr lang="es-419" sz="2800" dirty="0">
                <a:latin typeface="Calibri" panose="020F0502020204030204" pitchFamily="34" charset="0"/>
                <a:cs typeface="Arial" charset="0"/>
              </a:rPr>
              <a:t>reportadas al </a:t>
            </a:r>
            <a:r>
              <a:rPr lang="es-419" sz="2800" dirty="0">
                <a:solidFill>
                  <a:srgbClr val="FF6600"/>
                </a:solidFill>
                <a:latin typeface="Calibri" panose="020F0502020204030204" pitchFamily="34" charset="0"/>
                <a:cs typeface="Arial" charset="0"/>
              </a:rPr>
              <a:t>MeaNS</a:t>
            </a:r>
            <a:r>
              <a:rPr lang="es-419" sz="2800" dirty="0">
                <a:latin typeface="Calibri" panose="020F0502020204030204" pitchFamily="34" charset="0"/>
                <a:cs typeface="Arial" charset="0"/>
              </a:rPr>
              <a:t> por país y genotipo. Las Américas, 2018-2020</a:t>
            </a:r>
            <a:endParaRPr lang="es-419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EB505-BE49-41AE-8C7E-3CF9F45A68A2}"/>
              </a:ext>
            </a:extLst>
          </p:cNvPr>
          <p:cNvSpPr txBox="1"/>
          <p:nvPr/>
        </p:nvSpPr>
        <p:spPr>
          <a:xfrm>
            <a:off x="969264" y="1324900"/>
            <a:ext cx="520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</a:rPr>
              <a:t>Un total de 2,106 secuencias de sarampión </a:t>
            </a:r>
            <a:r>
              <a:rPr lang="es-419" sz="14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-128"/>
              </a:rPr>
              <a:t>reportadas por 14 países</a:t>
            </a:r>
            <a:endParaRPr kumimoji="0" lang="es-419" sz="1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0DA7E-5020-4574-98C6-2AB469AD05E9}"/>
              </a:ext>
            </a:extLst>
          </p:cNvPr>
          <p:cNvSpPr txBox="1"/>
          <p:nvPr/>
        </p:nvSpPr>
        <p:spPr>
          <a:xfrm>
            <a:off x="7764397" y="1372882"/>
            <a:ext cx="39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t>Genotipo D8: </a:t>
            </a:r>
            <a:r>
              <a:rPr kumimoji="0" lang="es-419" sz="12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t>1,970 secuencias reportadas por 12 países</a:t>
            </a:r>
            <a:endParaRPr kumimoji="0" lang="es-419" sz="1200" b="1" i="1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9745565-DE2E-4795-8018-984146DB1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97825"/>
              </p:ext>
            </p:extLst>
          </p:nvPr>
        </p:nvGraphicFramePr>
        <p:xfrm>
          <a:off x="7030528" y="1607979"/>
          <a:ext cx="4961401" cy="24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C0B158A8-E7A5-4F4A-B424-4ECDEA752B0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36136875"/>
                  </p:ext>
                </p:extLst>
              </p:nvPr>
            </p:nvGraphicFramePr>
            <p:xfrm>
              <a:off x="315309" y="1691390"/>
              <a:ext cx="6491295" cy="45186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C0B158A8-E7A5-4F4A-B424-4ECDEA752B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309" y="1691390"/>
                <a:ext cx="6491295" cy="45186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56AAB78-D6D2-4B3E-A625-9E8548DEC459}"/>
              </a:ext>
            </a:extLst>
          </p:cNvPr>
          <p:cNvSpPr txBox="1"/>
          <p:nvPr/>
        </p:nvSpPr>
        <p:spPr>
          <a:xfrm>
            <a:off x="7764397" y="4061428"/>
            <a:ext cx="3767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t>Genotipo B3 : </a:t>
            </a:r>
            <a:r>
              <a:rPr kumimoji="0" lang="es-419" sz="1200" b="1" i="0" u="none" strike="noStrike" kern="1200" cap="none" spc="0" normalizeH="0" baseline="0" noProof="0" dirty="0">
                <a:ln>
                  <a:noFill/>
                </a:ln>
                <a:solidFill>
                  <a:srgbClr val="1C283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t>134 secuencias reportadas por 8 países</a:t>
            </a:r>
            <a:endParaRPr kumimoji="0" lang="es-419" sz="1200" b="1" i="1" u="none" strike="noStrike" kern="1200" cap="none" spc="0" normalizeH="0" baseline="0" noProof="0" dirty="0">
              <a:ln>
                <a:noFill/>
              </a:ln>
              <a:solidFill>
                <a:srgbClr val="1C2835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8A4A122-A4E0-4C78-9AFD-EAF2989AF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838316"/>
              </p:ext>
            </p:extLst>
          </p:nvPr>
        </p:nvGraphicFramePr>
        <p:xfrm>
          <a:off x="7159754" y="4335156"/>
          <a:ext cx="4832175" cy="234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99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-WHO_PowerPoint_16x9_Templatepptx" id="{20C5B6BF-7ED2-7647-96F5-6257EAA73E20}" vid="{BC1A3D61-D917-6847-A44C-BF33CDA86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184</Words>
  <Application>Microsoft Office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 Regular</vt:lpstr>
      <vt:lpstr>3_Default Theme</vt:lpstr>
      <vt:lpstr>Measles sequences reported to MeaNS by country and genotype. Region of the Americas, 2018-2020</vt:lpstr>
      <vt:lpstr>Secuencias de sarampión reportadas al MeaNS por país y genotipo. Las Américas, 2018-2020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Measles sequences reported to MeaNS by country and genotype. Region of the Americas, 2018-2020</dc:title>
  <dc:creator>Bravo, Ms. Pamela (WDC)</dc:creator>
  <cp:lastModifiedBy>Pacis, Ms. Carmelita Lucia (WDC)</cp:lastModifiedBy>
  <cp:revision>3</cp:revision>
  <dcterms:created xsi:type="dcterms:W3CDTF">2021-07-13T19:18:01Z</dcterms:created>
  <dcterms:modified xsi:type="dcterms:W3CDTF">2021-07-19T15:45:06Z</dcterms:modified>
</cp:coreProperties>
</file>