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579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1C7E0E-DAA9-4583-995B-4D923ED32364}" v="122" dt="2021-07-30T17:59:15.780"/>
  </p1510:revLst>
</p1510:revInfo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paho-my.sharepoint.com/personal/bravopam_paho_org/Documents/Surveillance/Surveillance%20Analysis/COVID19/COVID-19_MMR%20cases_wk_07092021-cpt_NO%20USA_CA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085104459047724E-2"/>
          <c:y val="7.4900197839318602E-2"/>
          <c:w val="0.79713424206426398"/>
          <c:h val="0.68817850386396329"/>
        </c:manualLayout>
      </c:layout>
      <c:barChart>
        <c:barDir val="col"/>
        <c:grouping val="clustered"/>
        <c:varyColors val="0"/>
        <c:ser>
          <c:idx val="3"/>
          <c:order val="1"/>
          <c:tx>
            <c:strRef>
              <c:f>RegionalData!$D$1</c:f>
              <c:strCache>
                <c:ptCount val="1"/>
                <c:pt idx="0">
                  <c:v>Casos sospechosos SR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numRef>
              <c:f>RegionalData!$B$3:$B$81</c:f>
              <c:numCache>
                <c:formatCode>General</c:formatCode>
                <c:ptCount val="7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1</c:v>
                </c:pt>
                <c:pt idx="54">
                  <c:v>2</c:v>
                </c:pt>
                <c:pt idx="55">
                  <c:v>3</c:v>
                </c:pt>
                <c:pt idx="56">
                  <c:v>4</c:v>
                </c:pt>
                <c:pt idx="57">
                  <c:v>5</c:v>
                </c:pt>
                <c:pt idx="58">
                  <c:v>6</c:v>
                </c:pt>
                <c:pt idx="59">
                  <c:v>7</c:v>
                </c:pt>
                <c:pt idx="60">
                  <c:v>8</c:v>
                </c:pt>
                <c:pt idx="61">
                  <c:v>9</c:v>
                </c:pt>
                <c:pt idx="62">
                  <c:v>10</c:v>
                </c:pt>
                <c:pt idx="63">
                  <c:v>11</c:v>
                </c:pt>
                <c:pt idx="64">
                  <c:v>12</c:v>
                </c:pt>
                <c:pt idx="65">
                  <c:v>13</c:v>
                </c:pt>
                <c:pt idx="66">
                  <c:v>14</c:v>
                </c:pt>
                <c:pt idx="67">
                  <c:v>15</c:v>
                </c:pt>
                <c:pt idx="68">
                  <c:v>16</c:v>
                </c:pt>
                <c:pt idx="69">
                  <c:v>17</c:v>
                </c:pt>
                <c:pt idx="70">
                  <c:v>18</c:v>
                </c:pt>
                <c:pt idx="71">
                  <c:v>19</c:v>
                </c:pt>
                <c:pt idx="72">
                  <c:v>20</c:v>
                </c:pt>
                <c:pt idx="73">
                  <c:v>21</c:v>
                </c:pt>
                <c:pt idx="74">
                  <c:v>22</c:v>
                </c:pt>
                <c:pt idx="75">
                  <c:v>23</c:v>
                </c:pt>
                <c:pt idx="76">
                  <c:v>24</c:v>
                </c:pt>
                <c:pt idx="77">
                  <c:v>25</c:v>
                </c:pt>
                <c:pt idx="78">
                  <c:v>26</c:v>
                </c:pt>
              </c:numCache>
            </c:numRef>
          </c:cat>
          <c:val>
            <c:numRef>
              <c:f>RegionalData!$D$3:$D$81</c:f>
              <c:numCache>
                <c:formatCode>_(* #,##0_);_(* \(#,##0\);_(* "-"??_);_(@_)</c:formatCode>
                <c:ptCount val="79"/>
                <c:pt idx="0">
                  <c:v>943</c:v>
                </c:pt>
                <c:pt idx="1">
                  <c:v>1153</c:v>
                </c:pt>
                <c:pt idx="2">
                  <c:v>1263</c:v>
                </c:pt>
                <c:pt idx="3">
                  <c:v>1093</c:v>
                </c:pt>
                <c:pt idx="4">
                  <c:v>1186</c:v>
                </c:pt>
                <c:pt idx="5">
                  <c:v>1210</c:v>
                </c:pt>
                <c:pt idx="6">
                  <c:v>1449</c:v>
                </c:pt>
                <c:pt idx="7">
                  <c:v>1436</c:v>
                </c:pt>
                <c:pt idx="8">
                  <c:v>1507</c:v>
                </c:pt>
                <c:pt idx="9">
                  <c:v>1612</c:v>
                </c:pt>
                <c:pt idx="10">
                  <c:v>1862</c:v>
                </c:pt>
                <c:pt idx="11">
                  <c:v>1459</c:v>
                </c:pt>
                <c:pt idx="12">
                  <c:v>1255</c:v>
                </c:pt>
                <c:pt idx="13">
                  <c:v>911</c:v>
                </c:pt>
                <c:pt idx="14">
                  <c:v>607</c:v>
                </c:pt>
                <c:pt idx="15">
                  <c:v>454</c:v>
                </c:pt>
                <c:pt idx="16">
                  <c:v>264</c:v>
                </c:pt>
                <c:pt idx="17">
                  <c:v>194</c:v>
                </c:pt>
                <c:pt idx="18">
                  <c:v>160</c:v>
                </c:pt>
                <c:pt idx="19">
                  <c:v>157</c:v>
                </c:pt>
                <c:pt idx="20">
                  <c:v>138</c:v>
                </c:pt>
                <c:pt idx="21">
                  <c:v>146</c:v>
                </c:pt>
                <c:pt idx="22">
                  <c:v>139</c:v>
                </c:pt>
                <c:pt idx="23">
                  <c:v>138</c:v>
                </c:pt>
                <c:pt idx="24">
                  <c:v>115</c:v>
                </c:pt>
                <c:pt idx="25">
                  <c:v>105</c:v>
                </c:pt>
                <c:pt idx="26">
                  <c:v>95</c:v>
                </c:pt>
                <c:pt idx="27">
                  <c:v>135</c:v>
                </c:pt>
                <c:pt idx="28">
                  <c:v>142</c:v>
                </c:pt>
                <c:pt idx="29">
                  <c:v>151</c:v>
                </c:pt>
                <c:pt idx="30">
                  <c:v>139</c:v>
                </c:pt>
                <c:pt idx="31">
                  <c:v>138</c:v>
                </c:pt>
                <c:pt idx="32">
                  <c:v>152</c:v>
                </c:pt>
                <c:pt idx="33">
                  <c:v>163</c:v>
                </c:pt>
                <c:pt idx="34">
                  <c:v>171</c:v>
                </c:pt>
                <c:pt idx="35">
                  <c:v>179</c:v>
                </c:pt>
                <c:pt idx="36">
                  <c:v>157</c:v>
                </c:pt>
                <c:pt idx="37">
                  <c:v>158</c:v>
                </c:pt>
                <c:pt idx="38">
                  <c:v>188</c:v>
                </c:pt>
                <c:pt idx="39">
                  <c:v>221</c:v>
                </c:pt>
                <c:pt idx="40">
                  <c:v>215</c:v>
                </c:pt>
                <c:pt idx="41">
                  <c:v>168</c:v>
                </c:pt>
                <c:pt idx="42">
                  <c:v>175</c:v>
                </c:pt>
                <c:pt idx="43">
                  <c:v>143</c:v>
                </c:pt>
                <c:pt idx="44">
                  <c:v>146</c:v>
                </c:pt>
                <c:pt idx="45">
                  <c:v>154</c:v>
                </c:pt>
                <c:pt idx="46">
                  <c:v>117</c:v>
                </c:pt>
                <c:pt idx="47">
                  <c:v>117</c:v>
                </c:pt>
                <c:pt idx="48">
                  <c:v>135</c:v>
                </c:pt>
                <c:pt idx="49">
                  <c:v>122</c:v>
                </c:pt>
                <c:pt idx="50">
                  <c:v>93</c:v>
                </c:pt>
                <c:pt idx="51">
                  <c:v>49</c:v>
                </c:pt>
                <c:pt idx="52">
                  <c:v>42</c:v>
                </c:pt>
                <c:pt idx="53">
                  <c:v>132</c:v>
                </c:pt>
                <c:pt idx="54">
                  <c:v>123</c:v>
                </c:pt>
                <c:pt idx="55">
                  <c:v>129</c:v>
                </c:pt>
                <c:pt idx="56">
                  <c:v>145</c:v>
                </c:pt>
                <c:pt idx="57">
                  <c:v>152</c:v>
                </c:pt>
                <c:pt idx="58">
                  <c:v>172</c:v>
                </c:pt>
                <c:pt idx="59">
                  <c:v>130</c:v>
                </c:pt>
                <c:pt idx="60">
                  <c:v>149</c:v>
                </c:pt>
                <c:pt idx="61">
                  <c:v>139</c:v>
                </c:pt>
                <c:pt idx="62">
                  <c:v>154</c:v>
                </c:pt>
                <c:pt idx="63">
                  <c:v>122</c:v>
                </c:pt>
                <c:pt idx="64">
                  <c:v>138</c:v>
                </c:pt>
                <c:pt idx="65">
                  <c:v>101</c:v>
                </c:pt>
                <c:pt idx="66">
                  <c:v>129</c:v>
                </c:pt>
                <c:pt idx="67">
                  <c:v>136</c:v>
                </c:pt>
                <c:pt idx="68">
                  <c:v>151</c:v>
                </c:pt>
                <c:pt idx="69">
                  <c:v>128</c:v>
                </c:pt>
                <c:pt idx="70">
                  <c:v>114</c:v>
                </c:pt>
                <c:pt idx="71">
                  <c:v>132</c:v>
                </c:pt>
                <c:pt idx="72">
                  <c:v>144</c:v>
                </c:pt>
                <c:pt idx="73">
                  <c:v>138</c:v>
                </c:pt>
                <c:pt idx="74">
                  <c:v>115</c:v>
                </c:pt>
                <c:pt idx="75">
                  <c:v>101</c:v>
                </c:pt>
                <c:pt idx="76">
                  <c:v>63</c:v>
                </c:pt>
                <c:pt idx="77">
                  <c:v>44</c:v>
                </c:pt>
                <c:pt idx="78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BB-47BF-82F2-763B230935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5914672"/>
        <c:axId val="1635911760"/>
      </c:barChart>
      <c:lineChart>
        <c:grouping val="standard"/>
        <c:varyColors val="0"/>
        <c:ser>
          <c:idx val="2"/>
          <c:order val="0"/>
          <c:tx>
            <c:strRef>
              <c:f>RegionalData!$C$2</c:f>
              <c:strCache>
                <c:ptCount val="1"/>
                <c:pt idx="0">
                  <c:v>COVID-19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multiLvlStrRef>
              <c:f>RegionalData!$A$3:$B$79</c:f>
              <c:multiLvlStrCache>
                <c:ptCount val="77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  <c:pt idx="25">
                    <c:v>26</c:v>
                  </c:pt>
                  <c:pt idx="26">
                    <c:v>27</c:v>
                  </c:pt>
                  <c:pt idx="27">
                    <c:v>28</c:v>
                  </c:pt>
                  <c:pt idx="28">
                    <c:v>29</c:v>
                  </c:pt>
                  <c:pt idx="29">
                    <c:v>30</c:v>
                  </c:pt>
                  <c:pt idx="30">
                    <c:v>31</c:v>
                  </c:pt>
                  <c:pt idx="31">
                    <c:v>32</c:v>
                  </c:pt>
                  <c:pt idx="32">
                    <c:v>33</c:v>
                  </c:pt>
                  <c:pt idx="33">
                    <c:v>34</c:v>
                  </c:pt>
                  <c:pt idx="34">
                    <c:v>35</c:v>
                  </c:pt>
                  <c:pt idx="35">
                    <c:v>36</c:v>
                  </c:pt>
                  <c:pt idx="36">
                    <c:v>37</c:v>
                  </c:pt>
                  <c:pt idx="37">
                    <c:v>38</c:v>
                  </c:pt>
                  <c:pt idx="38">
                    <c:v>39</c:v>
                  </c:pt>
                  <c:pt idx="39">
                    <c:v>40</c:v>
                  </c:pt>
                  <c:pt idx="40">
                    <c:v>41</c:v>
                  </c:pt>
                  <c:pt idx="41">
                    <c:v>42</c:v>
                  </c:pt>
                  <c:pt idx="42">
                    <c:v>43</c:v>
                  </c:pt>
                  <c:pt idx="43">
                    <c:v>44</c:v>
                  </c:pt>
                  <c:pt idx="44">
                    <c:v>45</c:v>
                  </c:pt>
                  <c:pt idx="45">
                    <c:v>46</c:v>
                  </c:pt>
                  <c:pt idx="46">
                    <c:v>47</c:v>
                  </c:pt>
                  <c:pt idx="47">
                    <c:v>48</c:v>
                  </c:pt>
                  <c:pt idx="48">
                    <c:v>49</c:v>
                  </c:pt>
                  <c:pt idx="49">
                    <c:v>50</c:v>
                  </c:pt>
                  <c:pt idx="50">
                    <c:v>51</c:v>
                  </c:pt>
                  <c:pt idx="51">
                    <c:v>52</c:v>
                  </c:pt>
                  <c:pt idx="52">
                    <c:v>53</c:v>
                  </c:pt>
                  <c:pt idx="53">
                    <c:v>1</c:v>
                  </c:pt>
                  <c:pt idx="54">
                    <c:v>2</c:v>
                  </c:pt>
                  <c:pt idx="55">
                    <c:v>3</c:v>
                  </c:pt>
                  <c:pt idx="56">
                    <c:v>4</c:v>
                  </c:pt>
                  <c:pt idx="57">
                    <c:v>5</c:v>
                  </c:pt>
                  <c:pt idx="58">
                    <c:v>6</c:v>
                  </c:pt>
                  <c:pt idx="59">
                    <c:v>7</c:v>
                  </c:pt>
                  <c:pt idx="60">
                    <c:v>8</c:v>
                  </c:pt>
                  <c:pt idx="61">
                    <c:v>9</c:v>
                  </c:pt>
                  <c:pt idx="62">
                    <c:v>10</c:v>
                  </c:pt>
                  <c:pt idx="63">
                    <c:v>11</c:v>
                  </c:pt>
                  <c:pt idx="64">
                    <c:v>12</c:v>
                  </c:pt>
                  <c:pt idx="65">
                    <c:v>13</c:v>
                  </c:pt>
                  <c:pt idx="66">
                    <c:v>14</c:v>
                  </c:pt>
                  <c:pt idx="67">
                    <c:v>15</c:v>
                  </c:pt>
                  <c:pt idx="68">
                    <c:v>16</c:v>
                  </c:pt>
                  <c:pt idx="69">
                    <c:v>17</c:v>
                  </c:pt>
                  <c:pt idx="70">
                    <c:v>18</c:v>
                  </c:pt>
                  <c:pt idx="71">
                    <c:v>19</c:v>
                  </c:pt>
                  <c:pt idx="72">
                    <c:v>20</c:v>
                  </c:pt>
                  <c:pt idx="73">
                    <c:v>21</c:v>
                  </c:pt>
                  <c:pt idx="74">
                    <c:v>22</c:v>
                  </c:pt>
                  <c:pt idx="75">
                    <c:v>23</c:v>
                  </c:pt>
                  <c:pt idx="76">
                    <c:v>24</c:v>
                  </c:pt>
                </c:lvl>
                <c:lvl>
                  <c:pt idx="0">
                    <c:v>2020</c:v>
                  </c:pt>
                  <c:pt idx="1">
                    <c:v>2020</c:v>
                  </c:pt>
                  <c:pt idx="2">
                    <c:v>2020</c:v>
                  </c:pt>
                  <c:pt idx="3">
                    <c:v>2020</c:v>
                  </c:pt>
                  <c:pt idx="4">
                    <c:v>2020</c:v>
                  </c:pt>
                  <c:pt idx="5">
                    <c:v>2020</c:v>
                  </c:pt>
                  <c:pt idx="6">
                    <c:v>2020</c:v>
                  </c:pt>
                  <c:pt idx="7">
                    <c:v>2020</c:v>
                  </c:pt>
                  <c:pt idx="8">
                    <c:v>2020</c:v>
                  </c:pt>
                  <c:pt idx="9">
                    <c:v>2020</c:v>
                  </c:pt>
                  <c:pt idx="10">
                    <c:v>2020</c:v>
                  </c:pt>
                  <c:pt idx="11">
                    <c:v>2020</c:v>
                  </c:pt>
                  <c:pt idx="12">
                    <c:v>2020</c:v>
                  </c:pt>
                  <c:pt idx="13">
                    <c:v>2020</c:v>
                  </c:pt>
                  <c:pt idx="14">
                    <c:v>2020</c:v>
                  </c:pt>
                  <c:pt idx="15">
                    <c:v>2020</c:v>
                  </c:pt>
                  <c:pt idx="16">
                    <c:v>2020</c:v>
                  </c:pt>
                  <c:pt idx="17">
                    <c:v>2020</c:v>
                  </c:pt>
                  <c:pt idx="18">
                    <c:v>2020</c:v>
                  </c:pt>
                  <c:pt idx="19">
                    <c:v>2020</c:v>
                  </c:pt>
                  <c:pt idx="20">
                    <c:v>2020</c:v>
                  </c:pt>
                  <c:pt idx="21">
                    <c:v>2020</c:v>
                  </c:pt>
                  <c:pt idx="22">
                    <c:v>2020</c:v>
                  </c:pt>
                  <c:pt idx="23">
                    <c:v>2020</c:v>
                  </c:pt>
                  <c:pt idx="24">
                    <c:v>2020</c:v>
                  </c:pt>
                  <c:pt idx="25">
                    <c:v>2020</c:v>
                  </c:pt>
                  <c:pt idx="26">
                    <c:v>2020</c:v>
                  </c:pt>
                  <c:pt idx="27">
                    <c:v>2020</c:v>
                  </c:pt>
                  <c:pt idx="28">
                    <c:v>2020</c:v>
                  </c:pt>
                  <c:pt idx="29">
                    <c:v>2020</c:v>
                  </c:pt>
                  <c:pt idx="30">
                    <c:v>2020</c:v>
                  </c:pt>
                  <c:pt idx="31">
                    <c:v>2020</c:v>
                  </c:pt>
                  <c:pt idx="32">
                    <c:v>2020</c:v>
                  </c:pt>
                  <c:pt idx="33">
                    <c:v>2020</c:v>
                  </c:pt>
                  <c:pt idx="34">
                    <c:v>2020</c:v>
                  </c:pt>
                  <c:pt idx="35">
                    <c:v>2020</c:v>
                  </c:pt>
                  <c:pt idx="36">
                    <c:v>2020</c:v>
                  </c:pt>
                  <c:pt idx="37">
                    <c:v>2020</c:v>
                  </c:pt>
                  <c:pt idx="38">
                    <c:v>2020</c:v>
                  </c:pt>
                  <c:pt idx="39">
                    <c:v>2020</c:v>
                  </c:pt>
                  <c:pt idx="40">
                    <c:v>2020</c:v>
                  </c:pt>
                  <c:pt idx="41">
                    <c:v>2020</c:v>
                  </c:pt>
                  <c:pt idx="42">
                    <c:v>2020</c:v>
                  </c:pt>
                  <c:pt idx="43">
                    <c:v>2020</c:v>
                  </c:pt>
                  <c:pt idx="44">
                    <c:v>2020</c:v>
                  </c:pt>
                  <c:pt idx="45">
                    <c:v>2020</c:v>
                  </c:pt>
                  <c:pt idx="46">
                    <c:v>2020</c:v>
                  </c:pt>
                  <c:pt idx="47">
                    <c:v>2020</c:v>
                  </c:pt>
                  <c:pt idx="48">
                    <c:v>2020</c:v>
                  </c:pt>
                  <c:pt idx="49">
                    <c:v>2020</c:v>
                  </c:pt>
                  <c:pt idx="50">
                    <c:v>2020</c:v>
                  </c:pt>
                  <c:pt idx="51">
                    <c:v>2020</c:v>
                  </c:pt>
                  <c:pt idx="52">
                    <c:v>2020</c:v>
                  </c:pt>
                  <c:pt idx="53">
                    <c:v>2021</c:v>
                  </c:pt>
                  <c:pt idx="54">
                    <c:v>2021</c:v>
                  </c:pt>
                  <c:pt idx="55">
                    <c:v>2021</c:v>
                  </c:pt>
                  <c:pt idx="56">
                    <c:v>2021</c:v>
                  </c:pt>
                  <c:pt idx="57">
                    <c:v>2021</c:v>
                  </c:pt>
                  <c:pt idx="58">
                    <c:v>2021</c:v>
                  </c:pt>
                  <c:pt idx="59">
                    <c:v>2021</c:v>
                  </c:pt>
                  <c:pt idx="60">
                    <c:v>2021</c:v>
                  </c:pt>
                  <c:pt idx="61">
                    <c:v>2021</c:v>
                  </c:pt>
                  <c:pt idx="62">
                    <c:v>2021</c:v>
                  </c:pt>
                  <c:pt idx="63">
                    <c:v>2021</c:v>
                  </c:pt>
                  <c:pt idx="64">
                    <c:v>2021</c:v>
                  </c:pt>
                  <c:pt idx="65">
                    <c:v>2021</c:v>
                  </c:pt>
                  <c:pt idx="66">
                    <c:v>2021</c:v>
                  </c:pt>
                  <c:pt idx="67">
                    <c:v>2021</c:v>
                  </c:pt>
                  <c:pt idx="68">
                    <c:v>2021</c:v>
                  </c:pt>
                  <c:pt idx="69">
                    <c:v>2021</c:v>
                  </c:pt>
                  <c:pt idx="70">
                    <c:v>2021</c:v>
                  </c:pt>
                  <c:pt idx="71">
                    <c:v>2021</c:v>
                  </c:pt>
                  <c:pt idx="72">
                    <c:v>2021</c:v>
                  </c:pt>
                  <c:pt idx="73">
                    <c:v>2021</c:v>
                  </c:pt>
                  <c:pt idx="74">
                    <c:v>2021</c:v>
                  </c:pt>
                  <c:pt idx="75">
                    <c:v>2021</c:v>
                  </c:pt>
                  <c:pt idx="76">
                    <c:v>2021</c:v>
                  </c:pt>
                </c:lvl>
              </c:multiLvlStrCache>
            </c:multiLvlStrRef>
          </c:cat>
          <c:val>
            <c:numRef>
              <c:f>RegionalData!$C$3:$C$81</c:f>
              <c:numCache>
                <c:formatCode>General</c:formatCode>
                <c:ptCount val="7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43</c:v>
                </c:pt>
                <c:pt idx="4">
                  <c:v>18</c:v>
                </c:pt>
                <c:pt idx="5">
                  <c:v>17</c:v>
                </c:pt>
                <c:pt idx="6">
                  <c:v>12</c:v>
                </c:pt>
                <c:pt idx="7">
                  <c:v>22</c:v>
                </c:pt>
                <c:pt idx="8">
                  <c:v>62</c:v>
                </c:pt>
                <c:pt idx="9">
                  <c:v>482</c:v>
                </c:pt>
                <c:pt idx="10">
                  <c:v>2987</c:v>
                </c:pt>
                <c:pt idx="11">
                  <c:v>22254</c:v>
                </c:pt>
                <c:pt idx="12">
                  <c:v>99813</c:v>
                </c:pt>
                <c:pt idx="13">
                  <c:v>195703</c:v>
                </c:pt>
                <c:pt idx="14">
                  <c:v>257334</c:v>
                </c:pt>
                <c:pt idx="15">
                  <c:v>242315</c:v>
                </c:pt>
                <c:pt idx="16">
                  <c:v>273121</c:v>
                </c:pt>
                <c:pt idx="17">
                  <c:v>292630</c:v>
                </c:pt>
                <c:pt idx="18">
                  <c:v>297609</c:v>
                </c:pt>
                <c:pt idx="19">
                  <c:v>309547</c:v>
                </c:pt>
                <c:pt idx="20">
                  <c:v>374101</c:v>
                </c:pt>
                <c:pt idx="21">
                  <c:v>399976</c:v>
                </c:pt>
                <c:pt idx="22">
                  <c:v>472864</c:v>
                </c:pt>
                <c:pt idx="23">
                  <c:v>479135</c:v>
                </c:pt>
                <c:pt idx="24">
                  <c:v>572827</c:v>
                </c:pt>
                <c:pt idx="25">
                  <c:v>657884</c:v>
                </c:pt>
                <c:pt idx="26">
                  <c:v>775224</c:v>
                </c:pt>
                <c:pt idx="27">
                  <c:v>849207</c:v>
                </c:pt>
                <c:pt idx="28">
                  <c:v>917495</c:v>
                </c:pt>
                <c:pt idx="29">
                  <c:v>1005359</c:v>
                </c:pt>
                <c:pt idx="30">
                  <c:v>1012128</c:v>
                </c:pt>
                <c:pt idx="31">
                  <c:v>960566</c:v>
                </c:pt>
                <c:pt idx="32">
                  <c:v>973690</c:v>
                </c:pt>
                <c:pt idx="33">
                  <c:v>864011</c:v>
                </c:pt>
                <c:pt idx="34">
                  <c:v>859833</c:v>
                </c:pt>
                <c:pt idx="35">
                  <c:v>866615</c:v>
                </c:pt>
                <c:pt idx="36">
                  <c:v>698970</c:v>
                </c:pt>
                <c:pt idx="37">
                  <c:v>767588</c:v>
                </c:pt>
                <c:pt idx="38">
                  <c:v>767621</c:v>
                </c:pt>
                <c:pt idx="39">
                  <c:v>758067</c:v>
                </c:pt>
                <c:pt idx="40">
                  <c:v>811814</c:v>
                </c:pt>
                <c:pt idx="41">
                  <c:v>800618</c:v>
                </c:pt>
                <c:pt idx="42">
                  <c:v>895129</c:v>
                </c:pt>
                <c:pt idx="43">
                  <c:v>1009499</c:v>
                </c:pt>
                <c:pt idx="44">
                  <c:v>1127644</c:v>
                </c:pt>
                <c:pt idx="45">
                  <c:v>1444832</c:v>
                </c:pt>
                <c:pt idx="46">
                  <c:v>1634731</c:v>
                </c:pt>
                <c:pt idx="47">
                  <c:v>1679879</c:v>
                </c:pt>
                <c:pt idx="48">
                  <c:v>1880421</c:v>
                </c:pt>
                <c:pt idx="49">
                  <c:v>2079689</c:v>
                </c:pt>
                <c:pt idx="50">
                  <c:v>2183603</c:v>
                </c:pt>
                <c:pt idx="51">
                  <c:v>1971479</c:v>
                </c:pt>
                <c:pt idx="52">
                  <c:v>1972712</c:v>
                </c:pt>
                <c:pt idx="53">
                  <c:v>2480893</c:v>
                </c:pt>
                <c:pt idx="54">
                  <c:v>2464596</c:v>
                </c:pt>
                <c:pt idx="55">
                  <c:v>2131413</c:v>
                </c:pt>
                <c:pt idx="56">
                  <c:v>1869359</c:v>
                </c:pt>
                <c:pt idx="57">
                  <c:v>1580004</c:v>
                </c:pt>
                <c:pt idx="58">
                  <c:v>1308994</c:v>
                </c:pt>
                <c:pt idx="59">
                  <c:v>1062921</c:v>
                </c:pt>
                <c:pt idx="60">
                  <c:v>1127688</c:v>
                </c:pt>
                <c:pt idx="61">
                  <c:v>1100056</c:v>
                </c:pt>
                <c:pt idx="62">
                  <c:v>1152176</c:v>
                </c:pt>
                <c:pt idx="63">
                  <c:v>1169281</c:v>
                </c:pt>
                <c:pt idx="64">
                  <c:v>1304861</c:v>
                </c:pt>
                <c:pt idx="65">
                  <c:v>1352474</c:v>
                </c:pt>
                <c:pt idx="66">
                  <c:v>1425687</c:v>
                </c:pt>
                <c:pt idx="67">
                  <c:v>1526158</c:v>
                </c:pt>
                <c:pt idx="68">
                  <c:v>1413529</c:v>
                </c:pt>
                <c:pt idx="69">
                  <c:v>1329110</c:v>
                </c:pt>
                <c:pt idx="70">
                  <c:v>1237376</c:v>
                </c:pt>
                <c:pt idx="71">
                  <c:v>1202755</c:v>
                </c:pt>
                <c:pt idx="72">
                  <c:v>1221992</c:v>
                </c:pt>
                <c:pt idx="73">
                  <c:v>1198772</c:v>
                </c:pt>
                <c:pt idx="74">
                  <c:v>1191119</c:v>
                </c:pt>
                <c:pt idx="75">
                  <c:v>1148965</c:v>
                </c:pt>
                <c:pt idx="76">
                  <c:v>1153800</c:v>
                </c:pt>
                <c:pt idx="77">
                  <c:v>1139809</c:v>
                </c:pt>
                <c:pt idx="78">
                  <c:v>991946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5BB-47BF-82F2-763B230935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99969936"/>
        <c:axId val="1699970352"/>
      </c:lineChart>
      <c:catAx>
        <c:axId val="16359146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419" noProof="0" dirty="0"/>
                  <a:t>Semanas epidemiológicas</a:t>
                </a:r>
              </a:p>
            </c:rich>
          </c:tx>
          <c:layout>
            <c:manualLayout>
              <c:xMode val="edge"/>
              <c:yMode val="edge"/>
              <c:x val="0.42876191037665373"/>
              <c:y val="0.861409696096490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5911760"/>
        <c:crosses val="autoZero"/>
        <c:auto val="1"/>
        <c:lblAlgn val="ctr"/>
        <c:lblOffset val="100"/>
        <c:noMultiLvlLbl val="0"/>
      </c:catAx>
      <c:valAx>
        <c:axId val="163591176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s-419" sz="1197" b="1" i="0" u="none" strike="noStrike" kern="1200" baseline="0" noProof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419" noProof="0" dirty="0"/>
                  <a:t>No. de casos sospechosos</a:t>
                </a:r>
                <a:r>
                  <a:rPr lang="es-419" baseline="0" noProof="0" dirty="0"/>
                  <a:t> SR</a:t>
                </a:r>
                <a:endParaRPr lang="es-419" noProof="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s-419" sz="1197" b="1" i="0" u="none" strike="noStrike" kern="1200" baseline="0" noProof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5914672"/>
        <c:crosses val="autoZero"/>
        <c:crossBetween val="between"/>
      </c:valAx>
      <c:valAx>
        <c:axId val="169997035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s-419" sz="1197" b="1" i="0" u="none" strike="noStrike" kern="1200" baseline="0" noProof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419" noProof="0" dirty="0"/>
                  <a:t>No. de casos COVID-19</a:t>
                </a:r>
              </a:p>
            </c:rich>
          </c:tx>
          <c:layout>
            <c:manualLayout>
              <c:xMode val="edge"/>
              <c:yMode val="edge"/>
              <c:x val="0.96484506917493873"/>
              <c:y val="0.3436835639444599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s-419" sz="1197" b="1" i="0" u="none" strike="noStrike" kern="1200" baseline="0" noProof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in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99969936"/>
        <c:crosses val="max"/>
        <c:crossBetween val="between"/>
      </c:valAx>
      <c:catAx>
        <c:axId val="16999699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6999703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465493728245834"/>
          <c:y val="0.93343219203105632"/>
          <c:w val="0.31139371628265472"/>
          <c:h val="4.73023541608424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D15E9-76A3-47DE-AF69-6051CA9F814D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C4FFB-E9D5-49B3-9CEF-E19FACF0B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585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8992-3956-49DA-90C9-60C37F4F56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5D8C24-24B0-4CD9-9CB7-91F88BFE4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B0334-FB94-45F9-8E33-71163E1AC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413E6-0A8B-4FBF-B6A9-F0916335301C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71B89-FEF4-47EF-8361-AF8E97520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2D223-C0D3-495E-9CA1-B150C8764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66D2F-E42B-4049-8002-5320B9901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133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141E9-1B74-4567-80F5-634AA9600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1C631E-835C-452A-B714-DCF1020326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37479-C9D1-42B1-9E2F-B2BD87C34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413E6-0A8B-4FBF-B6A9-F0916335301C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47079-4114-4F31-AA6C-DAB57551E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CE0FA-6CD9-49B8-B755-C0389218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66D2F-E42B-4049-8002-5320B9901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3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27FCB4-04A8-4C5F-818C-A1609AAED6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52C8-C329-48DB-9B32-1CE52B0E3F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95953-5B92-475C-8FE7-B0B61CB09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413E6-0A8B-4FBF-B6A9-F0916335301C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B0686-6F9F-4593-AED9-3B86567C6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7ECD7-7B6C-44C6-AEAB-D2190FC1E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66D2F-E42B-4049-8002-5320B9901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32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838419" y="611654"/>
            <a:ext cx="10515163" cy="858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82843" tIns="91422" rIns="182843" bIns="91422" numCol="1" anchor="ctr" anchorCtr="0" compatLnSpc="1">
            <a:prstTxWarp prst="textNoShape">
              <a:avLst/>
            </a:prstTxWarp>
          </a:bodyPr>
          <a:lstStyle>
            <a:lvl1pPr algn="ctr">
              <a:defRPr sz="3800" b="1">
                <a:solidFill>
                  <a:srgbClr val="00AAF0"/>
                </a:solidFill>
              </a:defRPr>
            </a:lvl1pPr>
          </a:lstStyle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838419" y="2064774"/>
            <a:ext cx="10515163" cy="40683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838419" y="6356350"/>
            <a:ext cx="2743121" cy="365125"/>
          </a:xfrm>
          <a:prstGeom prst="rect">
            <a:avLst/>
          </a:prstGeom>
        </p:spPr>
        <p:txBody>
          <a:bodyPr vert="horz" lIns="182843" tIns="91422" rIns="182843" bIns="91422" rtlCol="0" anchor="ctr"/>
          <a:lstStyle>
            <a:lvl1pPr algn="l" defTabSz="914217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Roboto Regular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859" y="6356350"/>
            <a:ext cx="4114284" cy="365125"/>
          </a:xfrm>
          <a:prstGeom prst="rect">
            <a:avLst/>
          </a:prstGeom>
        </p:spPr>
        <p:txBody>
          <a:bodyPr vert="horz" lIns="182843" tIns="91422" rIns="182843" bIns="91422" rtlCol="0" anchor="ctr"/>
          <a:lstStyle>
            <a:lvl1pPr algn="ctr" defTabSz="914217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Roboto Regular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8F99942-26AA-4EA9-B9D7-64EFA5871C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55217" y="6356350"/>
            <a:ext cx="1621441" cy="335775"/>
          </a:xfrm>
          <a:prstGeom prst="rect">
            <a:avLst/>
          </a:prstGeom>
        </p:spPr>
      </p:pic>
      <p:pic>
        <p:nvPicPr>
          <p:cNvPr id="8" name="Picture 7" descr="Diagram&#10;&#10;Description automatically generated">
            <a:extLst>
              <a:ext uri="{FF2B5EF4-FFF2-40B4-BE49-F238E27FC236}">
                <a16:creationId xmlns:a16="http://schemas.microsoft.com/office/drawing/2014/main" id="{79CB7144-D1FF-43D0-A2E2-EC8034966D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359" y="6135307"/>
            <a:ext cx="1377136" cy="589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52647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B5FD8-62CB-4F60-B3DE-E7D1985BE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B493D-D315-44B5-90E9-A80CF5C40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8CCD7-C6F9-4EA1-AAB8-47F6053AB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413E6-0A8B-4FBF-B6A9-F0916335301C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B9FA1-08F3-4EC0-86C1-9F557BF08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61A26-3797-4C08-AA2D-98A4097A9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66D2F-E42B-4049-8002-5320B9901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5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D6969-F566-438D-9E1A-8A9AA8C57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DD49D8-9FC0-445E-8604-212AA6320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185B2-E101-4E06-B9BD-5C0340E4A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413E6-0A8B-4FBF-B6A9-F0916335301C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DADA3-6BB6-4A72-975E-B71F6EB18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4166A-909C-4BB0-95CF-00EB5A853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66D2F-E42B-4049-8002-5320B9901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873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D1F96-832F-41BA-8DD6-241F7F0A1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4ECF1-717D-436C-A46C-870E38BA45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E49AE7-D9EC-4ABD-8321-61243E5068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DD908A-BD9B-46BF-B089-63FF17DDA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413E6-0A8B-4FBF-B6A9-F0916335301C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FE2E4D-B51D-43E2-B12C-8DE1481A2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BF593-7BB9-4E2F-886F-759785404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66D2F-E42B-4049-8002-5320B9901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25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94BBC-1B6C-489B-B083-DA73E3586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5AE3CE-2ABC-4B01-979B-441E41766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FD84DF-646E-4301-A564-0A4D498070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9A7B3-9CC9-4D5F-8610-B1FA694902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A71130-E37F-4548-B8D3-061807487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C5999A-B417-486C-98DA-8226FD18D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413E6-0A8B-4FBF-B6A9-F0916335301C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5767E5-7380-4A81-BB5F-6F4AF1AF0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F7C3FA-B557-4416-B91F-74383C973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66D2F-E42B-4049-8002-5320B9901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428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EE8B0-4A76-4026-9E39-9045B9C0B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917FF9-8A52-4548-9550-16E03197F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413E6-0A8B-4FBF-B6A9-F0916335301C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24BFA3-ED33-4509-BC9B-431DB4006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67B8E4-8F95-43AC-A8B2-F5CFA57C0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66D2F-E42B-4049-8002-5320B9901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57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A7E2D9-DB40-4EEA-B634-18DDE59EE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413E6-0A8B-4FBF-B6A9-F0916335301C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4B1C8-3696-456A-B00A-1E9D179BD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EFD721-7DCF-48BC-8FB6-8023B7442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66D2F-E42B-4049-8002-5320B9901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875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4F544-2362-4146-BBC4-18B142AC2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36930-6EA0-4166-BDA3-3CB355438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8066C5-42B6-4167-B40E-6136CD4DA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5B029B-16CA-4612-82DC-DA8783D09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413E6-0A8B-4FBF-B6A9-F0916335301C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DEB310-D901-42C3-A7DC-77109C89B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69347-2122-401A-9E94-CA57BA4FC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66D2F-E42B-4049-8002-5320B9901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831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9E2BB-3AC2-4EBD-9B02-CC2FA567D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DFFCFD-D7D1-44E5-A96E-9DEF266193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DDD75C-96B7-40D1-B666-6F3EC1026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9E437A-0402-46E9-BFB3-ED2C69965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413E6-0A8B-4FBF-B6A9-F0916335301C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C0DE43-10A2-4C67-8FC5-E4D1C7E13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69839C-59BB-4E21-9FA6-D1021DB9A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66D2F-E42B-4049-8002-5320B9901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487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9959DC-5452-4ED4-A3CF-D8BBCF0C9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96C11C-0A47-4A88-AE39-142D3979C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B3781-499F-4466-A437-1AD6FF7251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413E6-0A8B-4FBF-B6A9-F0916335301C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CB15B-3D55-49DC-A7AD-2A9318D62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DF4BA-693D-4D0A-8746-96E8FB55F1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66D2F-E42B-4049-8002-5320B9901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42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BC830B8-A37C-4EAC-BC16-FF83D851C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738" y="122837"/>
            <a:ext cx="10777849" cy="858380"/>
          </a:xfrm>
        </p:spPr>
        <p:txBody>
          <a:bodyPr>
            <a:noAutofit/>
          </a:bodyPr>
          <a:lstStyle/>
          <a:p>
            <a:r>
              <a:rPr lang="es-419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Notificación de Casos de </a:t>
            </a:r>
            <a:r>
              <a:rPr lang="es-419" sz="2400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Sarampión, Rubeola (MR) y Casos de COVID-19 </a:t>
            </a:r>
            <a:r>
              <a:rPr lang="es-419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por Semanas Epidemiológicas. Las Américas, 2020 y 2021*</a:t>
            </a:r>
            <a:endParaRPr lang="es-419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2C2C5AE-E09F-47DD-9D64-30364A380C78}"/>
              </a:ext>
            </a:extLst>
          </p:cNvPr>
          <p:cNvSpPr txBox="1"/>
          <p:nvPr/>
        </p:nvSpPr>
        <p:spPr>
          <a:xfrm>
            <a:off x="10041805" y="1368269"/>
            <a:ext cx="2147147" cy="4708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defTabSz="914400">
              <a:defRPr/>
            </a:pPr>
            <a:r>
              <a:rPr kumimoji="0" lang="es-419" sz="20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 el 2020, la notificación de casos sospechosos de sarampión y rubeola cayó en un 73% en comparación con el 2019. La </a:t>
            </a:r>
            <a:r>
              <a:rPr lang="es-419" sz="2000" dirty="0">
                <a:solidFill>
                  <a:prstClr val="white"/>
                </a:solidFill>
              </a:rPr>
              <a:t>baja notificación de casos  continúa, </a:t>
            </a:r>
            <a:r>
              <a:rPr kumimoji="0" lang="es-419" sz="20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 una mediana de 132 casos semanales, para el primer semestre del 2021.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0B9FB02-F9E0-402B-BE15-51544D29B876}"/>
              </a:ext>
            </a:extLst>
          </p:cNvPr>
          <p:cNvSpPr txBox="1"/>
          <p:nvPr/>
        </p:nvSpPr>
        <p:spPr>
          <a:xfrm>
            <a:off x="195978" y="6447795"/>
            <a:ext cx="83926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1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*Datos hasta la semana epidemiológica 26, 2021 (finalizando el 3 de julio).     Fuente: Reportes de vigilancia enviados a OPS</a:t>
            </a: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4CF86BFF-328A-4192-BA9B-95FC8ACAEB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427361"/>
              </p:ext>
            </p:extLst>
          </p:nvPr>
        </p:nvGraphicFramePr>
        <p:xfrm>
          <a:off x="78068" y="953524"/>
          <a:ext cx="9871959" cy="5291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1" name="Table 2">
            <a:extLst>
              <a:ext uri="{FF2B5EF4-FFF2-40B4-BE49-F238E27FC236}">
                <a16:creationId xmlns:a16="http://schemas.microsoft.com/office/drawing/2014/main" id="{F47C8FFA-230E-453D-B115-6A66C844D0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540470"/>
              </p:ext>
            </p:extLst>
          </p:nvPr>
        </p:nvGraphicFramePr>
        <p:xfrm>
          <a:off x="6013400" y="1437436"/>
          <a:ext cx="2433817" cy="54864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231784">
                  <a:extLst>
                    <a:ext uri="{9D8B030D-6E8A-4147-A177-3AD203B41FA5}">
                      <a16:colId xmlns:a16="http://schemas.microsoft.com/office/drawing/2014/main" val="2025905942"/>
                    </a:ext>
                  </a:extLst>
                </a:gridCol>
                <a:gridCol w="1202033">
                  <a:extLst>
                    <a:ext uri="{9D8B030D-6E8A-4147-A177-3AD203B41FA5}">
                      <a16:colId xmlns:a16="http://schemas.microsoft.com/office/drawing/2014/main" val="1404929670"/>
                    </a:ext>
                  </a:extLst>
                </a:gridCol>
              </a:tblGrid>
              <a:tr h="22545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Casos SR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Casos COVID-19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204628"/>
                  </a:ext>
                </a:extLst>
              </a:tr>
              <a:tr h="25797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24,821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72,804,914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3894722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38ABCF2D-86DE-48BA-9A32-FE7610E8DC89}"/>
              </a:ext>
            </a:extLst>
          </p:cNvPr>
          <p:cNvSpPr txBox="1"/>
          <p:nvPr/>
        </p:nvSpPr>
        <p:spPr>
          <a:xfrm>
            <a:off x="2887303" y="5296533"/>
            <a:ext cx="11021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1050" b="1" dirty="0">
                <a:solidFill>
                  <a:srgbClr val="44546A"/>
                </a:solidFill>
              </a:rPr>
              <a:t>2020 </a:t>
            </a:r>
            <a:endParaRPr lang="en-US" sz="1050" b="1" dirty="0">
              <a:solidFill>
                <a:srgbClr val="44546A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F1C2E8-ED49-4E5C-8A1F-087FBD9FEF41}"/>
              </a:ext>
            </a:extLst>
          </p:cNvPr>
          <p:cNvSpPr txBox="1"/>
          <p:nvPr/>
        </p:nvSpPr>
        <p:spPr>
          <a:xfrm>
            <a:off x="6832770" y="5296533"/>
            <a:ext cx="11021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1050" b="1" dirty="0">
                <a:solidFill>
                  <a:srgbClr val="44546A"/>
                </a:solidFill>
              </a:rPr>
              <a:t>2021 </a:t>
            </a:r>
            <a:endParaRPr lang="en-US" sz="1050" b="1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65482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116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Ebrima</vt:lpstr>
      <vt:lpstr>Office Theme</vt:lpstr>
      <vt:lpstr>Notificación de Casos de Sarampión, Rubeola (MR) y Casos de COVID-19 por Semanas Epidemiológicas. Las Américas, 2020 y 2021*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Notificación de Casos de Sarampión, Rubeola (MR) y Casos de COVID-19 por Semanas Epidemiológicas. Las Americas, 2020 y 2021*</dc:title>
  <dc:creator>Bravo, Ms. Pamela (WDC)</dc:creator>
  <cp:lastModifiedBy>Pacis, Ms. Carmelita Lucia (WDC)</cp:lastModifiedBy>
  <cp:revision>4</cp:revision>
  <dcterms:created xsi:type="dcterms:W3CDTF">2021-07-30T17:00:20Z</dcterms:created>
  <dcterms:modified xsi:type="dcterms:W3CDTF">2021-07-30T21:04:16Z</dcterms:modified>
</cp:coreProperties>
</file>