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E9B-994B-4004-AB90-3185A7A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A8B99-7193-4DB2-AA44-565B819B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3289-AE39-422E-B04A-F167B482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6D16-BD89-47AD-8E90-DB705B20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6290-AF2B-4DED-BC3A-FAD43068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150A-557F-46DD-A1A6-9BA94958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E0D0-8A4A-474F-969F-55F7B1A6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06BB-F9CA-434F-AC92-1D1B660F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40E2-CA99-4CCA-8FA1-C0659200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2E02-156D-43A4-B84B-17C58846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431EE-F921-4A58-9443-CDB8E2417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1735-E3E3-4467-ABA6-6B6D25F9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CDF9-13A4-45F2-A34A-08A30FB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486E-9FEC-42D7-827A-16891C8C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5FC3-EBF1-44DB-B8BD-E31C8B9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5765C15-050B-3F46-BA7D-23E9D746CA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53909" y="6225493"/>
            <a:ext cx="1314983" cy="168059"/>
          </a:xfrm>
        </p:spPr>
        <p:txBody>
          <a:bodyPr/>
          <a:lstStyle>
            <a:lvl1pPr marL="0" marR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999999"/>
                </a:solidFill>
              </a:defRPr>
            </a:lvl1pPr>
          </a:lstStyle>
          <a:p>
            <a:r>
              <a:rPr lang="en-GB" sz="1092">
                <a:latin typeface="Poppins Medium" pitchFamily="2" charset="77"/>
                <a:cs typeface="Poppins Medium" pitchFamily="2" charset="77"/>
              </a:rPr>
              <a:t>WUENIC 2021</a:t>
            </a:r>
            <a:endParaRPr lang="en-GB" sz="1092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FA51-0F1A-9D4E-BF85-8D1047C75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6396" y="6225493"/>
            <a:ext cx="1048051" cy="167972"/>
          </a:xfrm>
        </p:spPr>
        <p:txBody>
          <a:bodyPr/>
          <a:lstStyle>
            <a:lvl1pPr algn="l">
              <a:defRPr sz="1092" b="0" i="0">
                <a:solidFill>
                  <a:srgbClr val="999999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r>
              <a:rPr lang="en-GB" dirty="0"/>
              <a:t> of 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68AC3-E71E-584E-95BA-49ED20AC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96" y="467566"/>
            <a:ext cx="3493502" cy="9964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456"/>
              </a:lnSpc>
              <a:defRPr sz="2062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81E17-5695-435B-969A-5EECE710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1704030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23DD328-9428-4A62-9563-5F3EC36C1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51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570D610-DA38-4B7D-93BE-2E443F0EE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127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6DBB05F-4272-4D46-84A3-F2972EF1D5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566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F6A8A-3C2B-480E-A8DA-BC1ADCD08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16" y="2773428"/>
            <a:ext cx="3471601" cy="13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CC9A5-8FA8-4188-B9FB-687FDCC80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528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0B47A-2C2A-47A3-B698-CA6A0FD6F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337" y="2220890"/>
            <a:ext cx="2454959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EEEB-7FC4-4E64-A0AF-5F844E9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17B2-76F3-46ED-A012-7DF701EA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D1A7-BC32-4D4D-A084-2B169BC5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FFA2-7B79-4C50-9055-C997D5D5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DE4B-E4A3-4814-B2DA-D504A3A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E02C968-6D90-43B9-83B4-8DDD9D10A2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49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59CA9-ADD3-48DF-ABCE-675068DD8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0D3C3D-29CE-4901-8EEA-1345D2686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5632" y="0"/>
            <a:ext cx="7016368" cy="685799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11A5-606B-49B4-916C-45BA4954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FDB7-1FD8-48B9-B71F-E3DCBDCC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D1215B-902F-4676-BD97-07AB236AAB96}"/>
              </a:ext>
            </a:extLst>
          </p:cNvPr>
          <p:cNvSpPr/>
          <p:nvPr userDrawn="1"/>
        </p:nvSpPr>
        <p:spPr>
          <a:xfrm>
            <a:off x="581978" y="6397848"/>
            <a:ext cx="4011676" cy="44087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C27864-4735-40D0-B2CD-C35B135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8" y="2948731"/>
            <a:ext cx="4164766" cy="1763753"/>
          </a:xfrm>
        </p:spPr>
        <p:txBody>
          <a:bodyPr lIns="0" tIns="0" rIns="0" bIns="0" anchor="t" anchorCtr="0"/>
          <a:lstStyle>
            <a:lvl1pPr algn="l">
              <a:defRPr sz="424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426BB5-24C1-4CC6-9847-26D952AB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78" y="2450460"/>
            <a:ext cx="4164766" cy="32393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94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455"/>
            </a:lvl2pPr>
            <a:lvl5pPr>
              <a:defRPr/>
            </a:lvl5pPr>
          </a:lstStyle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29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334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334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588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0E35ECD-3ED9-473D-9E17-FF1C83FE9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</a:t>
            </a:r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67EAA926-4051-4F98-B128-E26790C1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3BD0D2FB-1A7B-44AF-BA4E-FD97B0B71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4A124E16-FB5A-4A88-A515-FC70FA255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1458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8D60E5C-AB30-4F0B-8773-F30DB3E8A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2C60DE2D-43F7-4A13-BE4E-B64A383DE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9820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5B1E1242-6BB9-4F32-91B1-3AA43FC4EC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C8B338B9-D1F9-4987-BC28-B7466CCC38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9820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ED5980C-4EBB-4601-BF07-F911191638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02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Chairperson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2A210F5-A8B3-4A0E-8B15-4497042C4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079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3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450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7BBE5725-635F-472C-99DA-2942D536FF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5950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681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E36DF45-11AE-4011-BA24-5F2F1B07B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8467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319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85553B65-686F-493B-B002-4E9B0D211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776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0450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8D2052B-6800-49A9-9052-94BEBF4D16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950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81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CFC70D0-DEBC-4AE8-94A6-E2EBDB950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8467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2319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B6DD1A6-D513-4EA0-8C3F-47C93CA395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9776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450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4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0230" y="1612706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452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5003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96225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0998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452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96225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0998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1452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6225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20998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9B18172-AE91-486D-B3BF-BB4501ABE8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1452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4BBF40-4B6E-4EED-9A4A-53F588F690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96225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BA5CBA95-71BA-4D1C-9702-C09A59DB5A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20998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E3C1140-BD03-4998-B2C4-28410F93C6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0230" y="2822288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FE703FA-9332-4A8A-B58E-5F35E54BCD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5003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C44D164-2308-4F92-8C1F-02E8B7DE07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89776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423B415-66AA-45CD-A323-3A2A488B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40230" y="4031870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7D5369-1728-4112-B4F1-ED60D3FE7A5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5003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BD6C7-E5B0-401A-A86F-E511206261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9776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77E20DC-EB84-47ED-8BD7-B4FF8C116E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0230" y="5241451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59FE56BC-3699-4F5D-A9A7-2D0424B49B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5003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9243CCE-E7FC-4AA9-B6B0-2E7FCC8D0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9776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1272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4"/>
            <a:ext cx="11036725" cy="1658869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719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DC2B-3C69-4FCB-8D3B-A33C7DAA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AC6B-B507-4052-8D56-ABDBE604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4B32-2028-4101-90AF-02472ACF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013C-8C3C-4549-B211-351A5EC8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1A44-FEBC-43DA-A0B8-8C9CC6C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tex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5090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2 column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07935" indent="-207935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0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77246" indent="-277246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09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EF9-1C32-4B7A-8081-50E936C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C01-EFC8-47E3-87CA-54B740EA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8" y="2905312"/>
            <a:ext cx="10775825" cy="1564243"/>
          </a:xfrm>
        </p:spPr>
        <p:txBody>
          <a:bodyPr/>
          <a:lstStyle>
            <a:lvl1pPr marL="0" indent="0">
              <a:spcAft>
                <a:spcPts val="728"/>
              </a:spcAft>
              <a:buFontTx/>
              <a:buNone/>
              <a:defRPr/>
            </a:lvl1pPr>
            <a:lvl2pPr>
              <a:spcAft>
                <a:spcPts val="728"/>
              </a:spcAft>
              <a:defRPr/>
            </a:lvl2pPr>
            <a:lvl3pPr>
              <a:spcAft>
                <a:spcPts val="728"/>
              </a:spcAft>
              <a:defRPr/>
            </a:lvl3pPr>
            <a:lvl4pPr>
              <a:spcAft>
                <a:spcPts val="728"/>
              </a:spcAft>
              <a:defRPr/>
            </a:lvl4pPr>
            <a:lvl5pPr>
              <a:spcAft>
                <a:spcPts val="72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A7FA-3919-46C3-A721-2BCFFD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7C05-75CA-420E-AD15-CB8A1468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7425AA8-5E7D-4A02-BD41-3BD7CF394720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FAF66-6D1A-4424-9287-26CDDE2B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6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1"/>
            <a:ext cx="5658921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2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 flipV="1">
            <a:off x="577638" y="6370213"/>
            <a:ext cx="5377804" cy="27725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90A-0282-4B98-BC22-F72D01AAD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079" y="5916690"/>
            <a:ext cx="5081284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US" dirty="0"/>
              <a:t>Caption text goes here if required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27362-842E-4669-885E-548EFDB4AD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577597"/>
            <a:ext cx="5081284" cy="263414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BC4A-ACA7-4AD0-9307-8B9B0EA507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322" y="644597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CB72A-5628-4C6B-920B-B5462A85B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4322" y="3509478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E63EEFC-E63D-460B-87E8-056BB1E9EE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Quo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42D1F6-875C-4F73-9292-C3AAE2677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496" y="2150912"/>
            <a:ext cx="5073866" cy="83955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455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0"/>
              </a:spcAft>
              <a:buFontTx/>
              <a:buNone/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0">
              <a:spcBef>
                <a:spcPts val="0"/>
              </a:spcBef>
              <a:buFontTx/>
              <a:buNone/>
              <a:defRPr sz="1213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BA5A0B-ACA6-4775-BB7F-0F44A4EF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812D15-BFF6-4022-96D6-207CD21FC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496" y="1606818"/>
            <a:ext cx="474911" cy="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42887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454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9FC8846-079B-41AE-B836-FAD08E0C32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8" y="1245959"/>
            <a:ext cx="5299823" cy="480244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7F864D5-53D1-4798-9693-FAD45F3624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011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9D04CD5-6785-4614-82A0-EB606F9E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4539" y="1245958"/>
            <a:ext cx="5299823" cy="218304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7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12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80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EF5-B65A-4078-9503-6A752F82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4EE2-0240-4568-8422-55362270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3347-DD48-4661-BDCD-31DDAA99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7088-6510-444E-AFC3-A8B30218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E2358-EDA7-441B-A723-6E69AF32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2C933-4A6F-4DBA-BBD2-E833717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Tex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5233-33E3-477F-8D67-4FF2B6EA7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7" y="577597"/>
            <a:ext cx="11013620" cy="787604"/>
          </a:xfrm>
        </p:spPr>
        <p:txBody>
          <a:bodyPr numCol="5" spcCol="144000"/>
          <a:lstStyle>
            <a:lvl1pPr>
              <a:spcBef>
                <a:spcPts val="1092"/>
              </a:spcBef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19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7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Gradi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13574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05DC6-B960-4F41-ACA5-722F02234C2C}"/>
              </a:ext>
            </a:extLst>
          </p:cNvPr>
          <p:cNvSpPr/>
          <p:nvPr userDrawn="1"/>
        </p:nvSpPr>
        <p:spPr>
          <a:xfrm>
            <a:off x="4478621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BD8A16-8AA1-4A48-A03E-412ECD844E30}"/>
              </a:ext>
            </a:extLst>
          </p:cNvPr>
          <p:cNvSpPr/>
          <p:nvPr userDrawn="1"/>
        </p:nvSpPr>
        <p:spPr>
          <a:xfrm>
            <a:off x="8379604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8FE1B9-1B38-4607-85CD-8D3FEB0894B0}"/>
              </a:ext>
            </a:extLst>
          </p:cNvPr>
          <p:cNvSpPr/>
          <p:nvPr userDrawn="1"/>
        </p:nvSpPr>
        <p:spPr>
          <a:xfrm>
            <a:off x="577638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1AF43CD3-74BD-42C3-9321-3A5E678B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90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2A91401C-CD03-4B80-B78A-FED6C1387A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090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87E1084-1588-4DFF-8B16-45159E5A7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090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C12D9D7-8C03-4D7A-B03B-C1BC41AB6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136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217037E-D485-4433-8172-120C59DAC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1136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9CF9FB5-3A52-4CBE-9EA9-E5B1B14F62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136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C483B3F-2A51-4389-A469-7247CC00F7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42118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167602A-C6EA-403C-BBD7-A1E2856E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118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4E6CC2EE-53D5-45F8-ABF1-A33B753B1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2118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2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-i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Dial-in Details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749361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9484F1-8E49-054A-9340-C8D241F51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384" y="2342855"/>
            <a:ext cx="3033496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Topic</a:t>
            </a:r>
          </a:p>
          <a:p>
            <a:pPr lvl="1"/>
            <a:r>
              <a:rPr lang="en-GB" dirty="0"/>
              <a:t>Meeting title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Time</a:t>
            </a:r>
          </a:p>
          <a:p>
            <a:pPr lvl="1"/>
            <a:r>
              <a:rPr lang="en-GB" dirty="0"/>
              <a:t>MMM DD, YYYY</a:t>
            </a:r>
          </a:p>
          <a:p>
            <a:pPr lvl="1"/>
            <a:r>
              <a:rPr lang="en-GB" dirty="0"/>
              <a:t>04:00 PM CET/10:00 AM ET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Estimated call length</a:t>
            </a:r>
          </a:p>
          <a:p>
            <a:pPr lvl="1"/>
            <a:r>
              <a:rPr lang="en-GB" dirty="0"/>
              <a:t>30 minutes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48F11-6954-3949-8D79-D73631815C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667" y="2350101"/>
            <a:ext cx="4148729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39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Join Zoom meeting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Meeting ID</a:t>
            </a:r>
          </a:p>
          <a:p>
            <a:pPr lvl="1"/>
            <a:r>
              <a:rPr lang="en-GB" dirty="0"/>
              <a:t>985 717 469</a:t>
            </a:r>
          </a:p>
          <a:p>
            <a:pPr lvl="0"/>
            <a:r>
              <a:rPr lang="en-GB" dirty="0"/>
              <a:t>One tap mobile</a:t>
            </a:r>
          </a:p>
          <a:p>
            <a:pPr marL="0" marR="0" lvl="1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+ 00000000000, 00000000000# US (New York)</a:t>
            </a:r>
          </a:p>
          <a:p>
            <a:pPr lvl="0"/>
            <a:r>
              <a:rPr lang="en-GB" dirty="0"/>
              <a:t>Dial by your location </a:t>
            </a:r>
          </a:p>
          <a:p>
            <a:pPr lvl="1"/>
            <a:r>
              <a:rPr lang="en-GB" dirty="0"/>
              <a:t>+0 000 000 0000 US (New York)</a:t>
            </a:r>
            <a:br>
              <a:rPr lang="en-GB" dirty="0"/>
            </a:br>
            <a:r>
              <a:rPr lang="en-GB" dirty="0"/>
              <a:t>+ 0 000 000 0000 (Switzerland)</a:t>
            </a:r>
          </a:p>
          <a:p>
            <a:pPr lvl="0"/>
            <a:r>
              <a:rPr lang="en-GB" dirty="0"/>
              <a:t>Find your local number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</p:txBody>
      </p:sp>
    </p:spTree>
    <p:extLst>
      <p:ext uri="{BB962C8B-B14F-4D97-AF65-F5344CB8AC3E}">
        <p14:creationId xmlns:p14="http://schemas.microsoft.com/office/powerpoint/2010/main" val="2061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5527978"/>
              </p:ext>
            </p:extLst>
          </p:nvPr>
        </p:nvGraphicFramePr>
        <p:xfrm>
          <a:off x="577221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918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42865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31061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8787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767645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67" y="2282233"/>
            <a:ext cx="2746511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622" y="2282233"/>
            <a:ext cx="2746176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799" y="2282233"/>
            <a:ext cx="277393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767645" cy="45354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867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666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3644" y="3035786"/>
            <a:ext cx="2750300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04715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7386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98170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5200179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74000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962482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193914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9702" y="2282233"/>
            <a:ext cx="2212480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2182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096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4827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970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218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6096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4827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614778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9488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61125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44599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629999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814008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99881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253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191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008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211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19253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191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3008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72119" y="3036328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0868309"/>
              </p:ext>
            </p:extLst>
          </p:nvPr>
        </p:nvGraphicFramePr>
        <p:xfrm>
          <a:off x="577222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57667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998086781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34390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9245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550527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708595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866664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1024732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1908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6594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127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5965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0651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5337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1908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6594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27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5965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50651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6" name="Text Placeholder 71">
            <a:extLst>
              <a:ext uri="{FF2B5EF4-FFF2-40B4-BE49-F238E27FC236}">
                <a16:creationId xmlns:a16="http://schemas.microsoft.com/office/drawing/2014/main" id="{947BFEF4-7AA3-4A1C-B7FE-6DF1E40CA7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5337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/>
            </a:pPr>
            <a:r>
              <a:rPr lang="en-GB" sz="970" b="0" i="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2398543"/>
              </p:ext>
            </p:extLst>
          </p:nvPr>
        </p:nvGraphicFramePr>
        <p:xfrm>
          <a:off x="577221" y="3126838"/>
          <a:ext cx="11049048" cy="2921564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6226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29215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Delivery Timeline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313051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30909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298593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6277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037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352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667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A9C-4C9E-469C-9D99-16BC91C138E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6115" y="3369398"/>
            <a:ext cx="8012962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D679B6E4-5400-4DE1-9F08-359DC2F09B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431" y="3369398"/>
            <a:ext cx="245208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F810C97-0A29-45C1-9D60-827E200D0F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1483" y="3893766"/>
            <a:ext cx="2477593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FC6BAC02-B885-47E1-A502-AA5052129E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430" y="3893766"/>
            <a:ext cx="8012962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6BDC1B7-A02B-4772-BA3C-4B7BBCD848D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431" y="4418134"/>
            <a:ext cx="1078064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8A5BF89-FF15-4E22-A8D9-B81E4C8FB0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927" y="4942503"/>
            <a:ext cx="953839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8A648F4-45A3-4893-B1D5-F9EAB33F156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3246" y="5466870"/>
            <a:ext cx="3986725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510B-AC08-4E33-81BD-3A3D4CE9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166A-C3E3-4BD9-AE44-6625418D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8F27D-9912-4DCE-9F95-B2846E7B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AEC8A-5022-4823-9A73-1B80A95D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5FC7-39F2-4D9C-AD08-CC418D699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5C1B-7B17-4A57-9388-AF120DE1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C812-EF65-42BC-BD10-902644A2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8385-E2DC-4199-86FE-F1166916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9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65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62EC026-4E6F-43DA-923D-6521DED0D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C007047-C920-4EB3-A695-D82C1E3F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4B654B1-39D8-4CAE-9F1C-A8E54F3E9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CE11CA-3102-4681-B4BA-0B37EB79C9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078F100-7CF5-4CA5-B198-4D0776A22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14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Compa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5CE2C7D-2E7C-4C4A-AD70-D95AE7635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0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9D30B78-B412-4432-80AB-05215E5B0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85451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1CA350-E600-49F4-98C4-196B708DFE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5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| sourc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Infographic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27BC4-3697-49CB-8C94-2ABB376D098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97044" y="3522077"/>
            <a:ext cx="9198321" cy="24404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EDC8-D0DD-425E-97D5-0F98C2977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61" y="5903487"/>
            <a:ext cx="11048278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19BFD5-09E1-4FC5-85E9-AA0D4F90A8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63B8AA-3795-43D0-9A7E-B431EEF939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D81F978-7C37-4A2F-A2FB-25726566C1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4D31A6-0100-4F14-A575-2F91CDA4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C0157-8A57-4567-AD90-B772A579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9820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71F1D49-461A-49E8-B21D-5F4956173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11458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85FA147-1037-4901-8E81-747525FB4D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820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8331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AF144C-4F83-4A53-AEB3-4893C96DD0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7638" y="5936408"/>
            <a:ext cx="11046352" cy="437588"/>
          </a:xfrm>
          <a:solidFill>
            <a:schemeClr val="bg2"/>
          </a:solidFill>
        </p:spPr>
        <p:txBody>
          <a:bodyPr tIns="108000" bIns="144000"/>
          <a:lstStyle>
            <a:lvl1pPr algn="ctr">
              <a:defRPr sz="1092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1BD2F87-1775-4DA1-9F5C-C4C9D94FED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96317" y="559210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91CD948-AEDF-48BE-92C5-5538CE9FE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CB4B4F-829A-4844-A666-11265CE11D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3595500"/>
            <a:ext cx="11049048" cy="406867"/>
          </a:xfrm>
        </p:spPr>
        <p:txBody>
          <a:bodyPr numCol="6" spcCol="360000" anchor="b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6547738-490D-47DE-A148-663CEC533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638" y="4145140"/>
            <a:ext cx="11036725" cy="294885"/>
          </a:xfrm>
        </p:spPr>
        <p:txBody>
          <a:bodyPr numCol="6" spcCol="360000"/>
          <a:lstStyle>
            <a:lvl1pPr marL="0" indent="0" algn="l">
              <a:buFont typeface="Arial" panose="020B0604020202020204" pitchFamily="34" charset="0"/>
              <a:buNone/>
              <a:defRPr sz="1092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 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1E669C7-3F15-4404-9192-6B03E3E087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4602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6BDECDBF-1E7F-429C-B857-BC3BE17D9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75245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458D35B0-2ABD-4A88-AD9C-250F5B0BFF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1501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7B333D88-0458-48F5-97FB-D2D7718EC7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5656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63A1320-1804-44CE-8DBA-867CC87A9DB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85791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97DADDD-4137-4C8B-B442-114D65CCB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34106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77775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4327381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1719313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BCEB9F-975E-4B56-A29F-0854EDFB00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9D6AFE-0A37-46FD-833E-9282879972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9882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C94985-AFDD-4DF6-992E-19087D2130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23760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2E3C-0AA5-469B-ACE4-9A227101D8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E32ADA5-A0D2-4524-B1E4-2B46413B8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7116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F999747-8F91-4BF8-B89A-418788FD50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6595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spcAft>
                <a:spcPts val="364"/>
              </a:spcAft>
              <a:defRPr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F637A0C-4B6D-4207-A7D9-CAF1D2DFC8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76073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9D094B4-29B2-4197-A8AD-66F9F9CAAF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75551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97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9CCE-4D9C-44FF-9F99-F6AA5632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EDFD1-04B0-41BC-BFE8-34BF45F4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0C64D-33CE-4A1D-BE1D-720B4849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E3ABC-4330-4B02-820D-67013677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x5+1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AABBEEF-0FF4-4074-9C40-9B691395E8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259" y="163831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92962D6-56F3-48D3-9A11-82CCFC1CC0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11485" y="1551340"/>
            <a:ext cx="4584515" cy="24404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95E28A-06FE-49A2-AAE0-DD1F0C107A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11485" y="1918071"/>
            <a:ext cx="4584515" cy="2440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3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7357175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859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0AE9E36-7C00-4922-AA13-C35396AF3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748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7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859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6F488F1-69E1-4A48-8E9C-2F5EC2BF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748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5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55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8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BD4396-836B-4609-A351-6FA3B73A5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0394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EC8D12B-8172-4BD9-B198-FC940EA5F5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9276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C3A68AC-120B-4739-BD77-EB8D9A277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7712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A9A1E10-7F09-44CE-87BF-10DBCB2DD3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76594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45A253A-F83B-4FD4-A131-FA4682A23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2836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03F967D-B169-4689-B49E-43267F0A42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91719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D3AE7CA-391E-4375-9398-D249BBBFE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68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4F804E3-C2DE-4602-B167-5B66CA420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75550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| b/g image / gr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44D74-3B3F-47E0-B848-9173CD01DC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Immunization, Vaccines and Biologicals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918" y="2107959"/>
            <a:ext cx="4214820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2128" b="0" i="0" spc="-637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918" y="3480495"/>
            <a:ext cx="4214819" cy="28345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 sz="1698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3567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Map + pi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59EA77B-10F0-4804-A145-52433680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288" y="1509771"/>
            <a:ext cx="9195987" cy="453863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BFC085-0C60-416E-8CFF-15E94416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53B6D6-CC16-4E40-914D-C81F6754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127910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8651641-59C0-4E53-BC82-FBC2B7BB8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38" y="5974456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0BD56E-0E17-4AED-B089-01FA1B56B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38" y="5537888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C73E20F7-E9CB-484A-B765-8163DC385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812" y="416343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E398FEC-3245-4CB1-99A2-4E4EDB866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4726" y="303605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| Cent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38" y="6482886"/>
            <a:ext cx="7575715" cy="1119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700" y="577597"/>
            <a:ext cx="5558600" cy="1175806"/>
          </a:xfrm>
        </p:spPr>
        <p:txBody>
          <a:bodyPr lIns="0" tIns="0" rIns="0" bIns="0" anchor="b" anchorCtr="0"/>
          <a:lstStyle>
            <a:lvl1pPr algn="ctr">
              <a:defRPr sz="424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10991343" cy="546649"/>
          </a:xfrm>
        </p:spPr>
        <p:txBody>
          <a:bodyPr/>
          <a:lstStyle>
            <a:lvl1pPr algn="ctr">
              <a:defRPr sz="327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77638" y="5241915"/>
            <a:ext cx="1696672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174379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7437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| Left Alig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48" y="1299878"/>
            <a:ext cx="7334965" cy="453525"/>
          </a:xfrm>
        </p:spPr>
        <p:txBody>
          <a:bodyPr lIns="0" tIns="0" rIns="0" bIns="0" anchor="b" anchorCtr="0"/>
          <a:lstStyle>
            <a:lvl1pPr algn="l">
              <a:defRPr sz="32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8255334" cy="283454"/>
          </a:xfrm>
        </p:spPr>
        <p:txBody>
          <a:bodyPr/>
          <a:lstStyle>
            <a:lvl1pPr algn="l"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99847" y="5241915"/>
            <a:ext cx="188066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218048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459271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BA520A8-D9DC-4590-A234-60E794F86D19}"/>
              </a:ext>
            </a:extLst>
          </p:cNvPr>
          <p:cNvSpPr/>
          <p:nvPr userDrawn="1"/>
        </p:nvSpPr>
        <p:spPr>
          <a:xfrm>
            <a:off x="577850" y="5000063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5550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007" y="2863649"/>
            <a:ext cx="9195987" cy="1130703"/>
          </a:xfrm>
        </p:spPr>
        <p:txBody>
          <a:bodyPr anchor="ctr"/>
          <a:lstStyle>
            <a:lvl1pPr algn="ctr">
              <a:defRPr sz="4245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6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044" y="3681455"/>
            <a:ext cx="9195987" cy="839551"/>
          </a:xfrm>
        </p:spPr>
        <p:txBody>
          <a:bodyPr anchor="ctr"/>
          <a:lstStyle>
            <a:lvl1pPr algn="ctr">
              <a:defRPr sz="2668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293692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dirty="0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0188E-1B58-40EB-8693-ACA58E9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0C67-B342-4C17-8346-182418F9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EAAD-5762-43DA-855E-5B2F0B38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1D3-2A85-4F7C-B0D1-A02113C2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E569-8A55-40D4-A97E-1C4AD5B7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1941-30C6-478E-AB36-3DB6CE15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1EFA-3C95-4622-9B3B-02A7612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39D1-5FAA-4A4D-9F81-7C19F85D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91EE-EE7F-4656-A2CD-ABDA919E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7EC2-BBF8-4CB6-87EE-CE2ACC1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4BC4-A59D-43CE-84C2-B07F0637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D160-89CE-49EC-8C94-BE7937AB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B2163-7181-4103-860A-D881B642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16B6-F3A2-4A96-8E09-5C73799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C05C-8782-4FAE-99EC-49CD7E6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D3B01-836A-45AB-A17C-A6A28857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1F31-CB8E-4871-8639-D96BA30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FDAA-2082-463F-BFEB-0649E55D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F99A-F8CE-44C9-B549-326B2EC75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A40B-3651-4B74-A5F9-19331EB9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9051C-C807-46F9-8511-7BA810EF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7"/>
            <a:ext cx="5693037" cy="414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5905-8E0F-4E1F-969B-10242858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38" y="1551583"/>
            <a:ext cx="10775825" cy="156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121D-1697-409F-80BF-51B7EAFB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638" y="6482886"/>
            <a:ext cx="7575715" cy="1120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7701">
              <a:spcBef>
                <a:spcPts val="76"/>
              </a:spcBef>
            </a:pPr>
            <a:r>
              <a:rPr lang="en-GB" spc="3"/>
              <a:t>Immunization, Vaccines and Biologicals</a:t>
            </a:r>
            <a:endParaRPr lang="en-GB" spc="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6665-F903-468B-9EDC-63D86E71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993" y="6482886"/>
            <a:ext cx="897196" cy="111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11" b="1" i="0" kern="1200">
          <a:solidFill>
            <a:schemeClr val="tx1"/>
          </a:solidFill>
          <a:latin typeface="Poppins Semi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554492" rtl="0" eaLnBrk="1" latinLnBrk="0" hangingPunct="1">
        <a:lnSpc>
          <a:spcPct val="120000"/>
        </a:lnSpc>
        <a:spcBef>
          <a:spcPts val="606"/>
        </a:spcBef>
        <a:spcAft>
          <a:spcPts val="728"/>
        </a:spcAft>
        <a:buSzPct val="75000"/>
        <a:buFontTx/>
        <a:buNone/>
        <a:defRPr sz="1455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480269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698573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916877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135181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D1D1D"/>
          </p15:clr>
        </p15:guide>
        <p15:guide id="2" pos="12664">
          <p15:clr>
            <a:srgbClr val="1D1D1D"/>
          </p15:clr>
        </p15:guide>
        <p15:guide id="3" pos="600">
          <p15:clr>
            <a:srgbClr val="1D1D1D"/>
          </p15:clr>
        </p15:guide>
        <p15:guide id="4" pos="1555">
          <p15:clr>
            <a:srgbClr val="1D1D1D"/>
          </p15:clr>
        </p15:guide>
        <p15:guide id="5" pos="2510">
          <p15:clr>
            <a:srgbClr val="1D1D1D"/>
          </p15:clr>
        </p15:guide>
        <p15:guide id="6" pos="3466">
          <p15:clr>
            <a:srgbClr val="1D1D1D"/>
          </p15:clr>
        </p15:guide>
        <p15:guide id="7" pos="4421">
          <p15:clr>
            <a:srgbClr val="1D1D1D"/>
          </p15:clr>
        </p15:guide>
        <p15:guide id="8" pos="5376">
          <p15:clr>
            <a:srgbClr val="1D1D1D"/>
          </p15:clr>
        </p15:guide>
        <p15:guide id="9" pos="6332">
          <p15:clr>
            <a:srgbClr val="1D1D1D"/>
          </p15:clr>
        </p15:guide>
        <p15:guide id="10" pos="7287">
          <p15:clr>
            <a:srgbClr val="1D1D1D"/>
          </p15:clr>
        </p15:guide>
        <p15:guide id="11" pos="8242">
          <p15:clr>
            <a:srgbClr val="1D1D1D"/>
          </p15:clr>
        </p15:guide>
        <p15:guide id="12" pos="9198">
          <p15:clr>
            <a:srgbClr val="1D1D1D"/>
          </p15:clr>
        </p15:guide>
        <p15:guide id="13" pos="10153">
          <p15:clr>
            <a:srgbClr val="1D1D1D"/>
          </p15:clr>
        </p15:guide>
        <p15:guide id="14" pos="11108">
          <p15:clr>
            <a:srgbClr val="1D1D1D"/>
          </p15:clr>
        </p15:guide>
        <p15:guide id="15" pos="12064">
          <p15:clr>
            <a:srgbClr val="1D1D1D"/>
          </p15:clr>
        </p15:guide>
        <p15:guide id="16" orient="horz">
          <p15:clr>
            <a:srgbClr val="1D1D1D"/>
          </p15:clr>
        </p15:guide>
        <p15:guide id="17" orient="horz" pos="7124">
          <p15:clr>
            <a:srgbClr val="1D1D1D"/>
          </p15:clr>
        </p15:guide>
        <p15:guide id="18" orient="horz" pos="600">
          <p15:clr>
            <a:srgbClr val="1D1D1D"/>
          </p15:clr>
        </p15:guide>
        <p15:guide id="19" orient="horz" pos="3562">
          <p15:clr>
            <a:srgbClr val="1D1D1D"/>
          </p15:clr>
        </p15:guide>
        <p15:guide id="20" orient="horz" pos="6524">
          <p15:clr>
            <a:srgbClr val="1D1D1D"/>
          </p15:clr>
        </p15:guide>
        <p15:guide id="21" pos="6786">
          <p15:clr>
            <a:srgbClr val="1D1D1D"/>
          </p15:clr>
        </p15:guide>
        <p15:guide id="22" pos="5878">
          <p15:clr>
            <a:srgbClr val="1D1D1D"/>
          </p15:clr>
        </p15:guide>
        <p15:guide id="23" orient="horz" pos="3018">
          <p15:clr>
            <a:srgbClr val="1D1D1D"/>
          </p15:clr>
        </p15:guide>
        <p15:guide id="24" orient="horz" pos="6646">
          <p15:clr>
            <a:srgbClr val="1D1D1D"/>
          </p15:clr>
        </p15:guide>
        <p15:guide id="25" orient="horz" pos="2836">
          <p15:clr>
            <a:srgbClr val="1D1D1D"/>
          </p15:clr>
        </p15:guide>
        <p15:guide id="26" orient="horz" pos="62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B9DA8-4AEA-4C04-B679-A0B8CA668E5B}"/>
              </a:ext>
            </a:extLst>
          </p:cNvPr>
          <p:cNvSpPr txBox="1"/>
          <p:nvPr/>
        </p:nvSpPr>
        <p:spPr>
          <a:xfrm>
            <a:off x="196426" y="-135632"/>
            <a:ext cx="1137843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of 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suspected measles and rubella (MR)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cases and COVID-19 cases by epidemiological week, South America*, 2020-2021**</a:t>
            </a:r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79245E2C-F996-41EA-AC1C-ABBB4EE2D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5" y="1318652"/>
            <a:ext cx="9623811" cy="45472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08BE89-376D-4DF9-B302-566EFCBE0835}"/>
              </a:ext>
            </a:extLst>
          </p:cNvPr>
          <p:cNvSpPr txBox="1"/>
          <p:nvPr/>
        </p:nvSpPr>
        <p:spPr>
          <a:xfrm>
            <a:off x="406398" y="6214013"/>
            <a:ext cx="94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*Andean (AND) = Bolivia, Colombia, Ecuador, Peru and Venezuela | Brazil (BRA) | Southern Cone (SOC) = Argentina, Chile, Paraguay and Uruguay</a:t>
            </a:r>
          </a:p>
          <a:p>
            <a:r>
              <a:rPr lang="en-US" sz="1200" dirty="0"/>
              <a:t>**Data as of epidemiological week 30, 2021.  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Surveillance country reports sent to PAHO. </a:t>
            </a:r>
            <a:endParaRPr lang="en-US" sz="1200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8B16FD2-21EB-4E3B-A980-47F26A43E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05881"/>
              </p:ext>
            </p:extLst>
          </p:nvPr>
        </p:nvGraphicFramePr>
        <p:xfrm>
          <a:off x="10111701" y="2362348"/>
          <a:ext cx="1818524" cy="722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9262">
                  <a:extLst>
                    <a:ext uri="{9D8B030D-6E8A-4147-A177-3AD203B41FA5}">
                      <a16:colId xmlns:a16="http://schemas.microsoft.com/office/drawing/2014/main" val="3786426840"/>
                    </a:ext>
                  </a:extLst>
                </a:gridCol>
                <a:gridCol w="909262">
                  <a:extLst>
                    <a:ext uri="{9D8B030D-6E8A-4147-A177-3AD203B41FA5}">
                      <a16:colId xmlns:a16="http://schemas.microsoft.com/office/drawing/2014/main" val="125629436"/>
                    </a:ext>
                  </a:extLst>
                </a:gridCol>
              </a:tblGrid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MR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COVID-19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59102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34,521,980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4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3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O/IVB Presentation">
  <a:themeElements>
    <a:clrScheme name="WHO _ IVB">
      <a:dk1>
        <a:srgbClr val="000000"/>
      </a:dk1>
      <a:lt1>
        <a:srgbClr val="FFFFFF"/>
      </a:lt1>
      <a:dk2>
        <a:srgbClr val="707070"/>
      </a:dk2>
      <a:lt2>
        <a:srgbClr val="F2F2F2"/>
      </a:lt2>
      <a:accent1>
        <a:srgbClr val="009CDE"/>
      </a:accent1>
      <a:accent2>
        <a:srgbClr val="008ACD"/>
      </a:accent2>
      <a:accent3>
        <a:srgbClr val="0B6AAC"/>
      </a:accent3>
      <a:accent4>
        <a:srgbClr val="134A8A"/>
      </a:accent4>
      <a:accent5>
        <a:srgbClr val="C5EDFF"/>
      </a:accent5>
      <a:accent6>
        <a:srgbClr val="001738"/>
      </a:accent6>
      <a:hlink>
        <a:srgbClr val="008ACD"/>
      </a:hlink>
      <a:folHlink>
        <a:srgbClr val="00173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VB Red">
      <a:srgbClr val="D80A12"/>
    </a:custClr>
    <a:custClr name="IVB Orange">
      <a:srgbClr val="FA9A00"/>
    </a:custClr>
    <a:custClr name="IVB Yellow">
      <a:srgbClr val="F1E21A"/>
    </a:custClr>
    <a:custClr name="IVB Green">
      <a:srgbClr val="00785A"/>
    </a:custClr>
    <a:custClr name="IVB Light Green">
      <a:srgbClr val="00C871"/>
    </a:custClr>
    <a:custClr name="IVB Magenta">
      <a:srgbClr val="C10077"/>
    </a:custClr>
  </a:custClrLst>
  <a:extLst>
    <a:ext uri="{05A4C25C-085E-4340-85A3-A5531E510DB2}">
      <thm15:themeFamily xmlns:thm15="http://schemas.microsoft.com/office/thememl/2012/main" name="Presentation5" id="{F025D395-3EE2-4544-AEDF-F2CB1DB50719}" vid="{36167E56-A4B7-2E41-91AB-E615F8691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80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Medium</vt:lpstr>
      <vt:lpstr>Poppins SemiBold</vt:lpstr>
      <vt:lpstr>Wingdings</vt:lpstr>
      <vt:lpstr>Office Theme</vt:lpstr>
      <vt:lpstr>WHO/IVB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3</cp:revision>
  <dcterms:created xsi:type="dcterms:W3CDTF">2021-08-05T18:13:34Z</dcterms:created>
  <dcterms:modified xsi:type="dcterms:W3CDTF">2021-08-06T18:39:40Z</dcterms:modified>
</cp:coreProperties>
</file>