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3B3"/>
    <a:srgbClr val="FFFFFF"/>
    <a:srgbClr val="666666"/>
    <a:srgbClr val="F2F2F2"/>
    <a:srgbClr val="DA0A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 autoAdjust="0"/>
    <p:restoredTop sz="92898" autoAdjust="0"/>
  </p:normalViewPr>
  <p:slideViewPr>
    <p:cSldViewPr snapToGrid="0">
      <p:cViewPr varScale="1">
        <p:scale>
          <a:sx n="147" d="100"/>
          <a:sy n="147" d="100"/>
        </p:scale>
        <p:origin x="58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90679-2426-4B78-89D6-095BB53AC786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B8F03-E8B0-4BED-93E8-4B8B8B89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1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 axis = no </a:t>
            </a:r>
            <a:r>
              <a:rPr lang="en-US" dirty="0" err="1"/>
              <a:t>vacunados</a:t>
            </a:r>
            <a:r>
              <a:rPr lang="en-US" dirty="0"/>
              <a:t>/</a:t>
            </a:r>
            <a:r>
              <a:rPr lang="en-US" dirty="0" err="1"/>
              <a:t>subvacunados</a:t>
            </a:r>
            <a:r>
              <a:rPr lang="en-US" dirty="0"/>
              <a:t> (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millones</a:t>
            </a:r>
            <a:r>
              <a:rPr lang="en-US" dirty="0"/>
              <a:t>)</a:t>
            </a:r>
          </a:p>
          <a:p>
            <a:r>
              <a:rPr lang="en-US" dirty="0"/>
              <a:t>Y axis (right) = </a:t>
            </a:r>
            <a:r>
              <a:rPr lang="en-US" dirty="0" err="1"/>
              <a:t>Cobertura</a:t>
            </a:r>
            <a:r>
              <a:rPr lang="en-US" dirty="0"/>
              <a:t> global con la </a:t>
            </a:r>
            <a:r>
              <a:rPr lang="en-US" dirty="0" err="1"/>
              <a:t>vacuna</a:t>
            </a:r>
            <a:r>
              <a:rPr lang="en-US" dirty="0"/>
              <a:t> contra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sarampión</a:t>
            </a:r>
            <a:endParaRPr lang="en-US" dirty="0"/>
          </a:p>
          <a:p>
            <a:r>
              <a:rPr lang="en-US" dirty="0"/>
              <a:t>Zero doses of MCV = cero </a:t>
            </a:r>
            <a:r>
              <a:rPr lang="en-US" dirty="0" err="1"/>
              <a:t>dosis</a:t>
            </a:r>
            <a:r>
              <a:rPr lang="en-US" dirty="0"/>
              <a:t> de la </a:t>
            </a:r>
            <a:r>
              <a:rPr lang="en-US" dirty="0" err="1"/>
              <a:t>vacuna</a:t>
            </a:r>
            <a:r>
              <a:rPr lang="en-US" dirty="0"/>
              <a:t> contra </a:t>
            </a:r>
            <a:r>
              <a:rPr lang="en-US" dirty="0" err="1"/>
              <a:t>sarampión</a:t>
            </a:r>
            <a:endParaRPr lang="en-US" dirty="0"/>
          </a:p>
          <a:p>
            <a:r>
              <a:rPr lang="en-US" dirty="0"/>
              <a:t>Missing dose 2- of MCV = Falta la </a:t>
            </a:r>
            <a:r>
              <a:rPr lang="en-US" dirty="0" err="1"/>
              <a:t>segunda</a:t>
            </a:r>
            <a:r>
              <a:rPr lang="en-US" dirty="0"/>
              <a:t> </a:t>
            </a:r>
            <a:r>
              <a:rPr lang="en-US" dirty="0" err="1"/>
              <a:t>dosis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B8F03-E8B0-4BED-93E8-4B8B8B8901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2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03293-9714-4F7D-BF45-8DEBC639C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F8385-8E62-4C3A-A7F5-B77897C8E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37EC2-8ECE-4875-BDD6-393213FC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09EE6-670C-4C4D-BB2A-005B51D58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D80E6-5AD4-4E0C-A4EB-D7FE498B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CB54A-3D3E-4A25-82EA-543E7F3C6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32103-94EC-47B9-9ABE-69C21042B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2ED1C-0831-4F56-B126-74DF7F6B4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36CEC-FF43-4BE8-BF5E-2D4C4DB30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C6032-4961-4D8B-886B-32CDA1B2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40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CBA71-1CD4-40BD-AF6E-B281D56F6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56D85-CA37-4D10-A11A-EFA4A6CC67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425A4-50C5-4737-B3C0-4538E88F4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73FD7-D288-4D43-8161-E67FE55E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399B4-97F3-4398-9B40-EA6DB0643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29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5765C15-050B-3F46-BA7D-23E9D746CA7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553909" y="6225493"/>
            <a:ext cx="1314983" cy="177377"/>
          </a:xfrm>
        </p:spPr>
        <p:txBody>
          <a:bodyPr/>
          <a:lstStyle>
            <a:lvl1pPr marL="0" marR="0" indent="0" algn="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999999"/>
                </a:solidFill>
              </a:defRPr>
            </a:lvl1pPr>
          </a:lstStyle>
          <a:p>
            <a:r>
              <a:rPr lang="en-GB" sz="1092">
                <a:latin typeface="Poppins Medium" pitchFamily="2" charset="77"/>
                <a:cs typeface="Poppins Medium" pitchFamily="2" charset="77"/>
              </a:rPr>
              <a:t>WUENIC 2021</a:t>
            </a:r>
            <a:endParaRPr lang="en-GB" sz="1092" dirty="0"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AFA51-0F1A-9D4E-BF85-8D1047C752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06396" y="6225493"/>
            <a:ext cx="1048051" cy="167972"/>
          </a:xfrm>
        </p:spPr>
        <p:txBody>
          <a:bodyPr/>
          <a:lstStyle>
            <a:lvl1pPr algn="l">
              <a:defRPr sz="1092" b="0" i="0">
                <a:solidFill>
                  <a:srgbClr val="999999"/>
                </a:solidFill>
                <a:latin typeface="Poppins Medium" pitchFamily="2" charset="77"/>
                <a:cs typeface="Poppins Medium" pitchFamily="2" charset="77"/>
              </a:defRPr>
            </a:lvl1pPr>
          </a:lstStyle>
          <a:p>
            <a:fld id="{E2E31AFC-DF42-41A5-B57C-06A83BBA6616}" type="slidenum">
              <a:rPr lang="en-GB" smtClean="0"/>
              <a:pPr/>
              <a:t>‹#›</a:t>
            </a:fld>
            <a:r>
              <a:rPr lang="en-GB" dirty="0"/>
              <a:t> of 20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8868AC3-E71E-584E-95BA-49ED20AC6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96" y="467566"/>
            <a:ext cx="3493502" cy="996476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2456"/>
              </a:lnSpc>
              <a:defRPr sz="2062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328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F7A7E-5A65-4F61-BB69-5A848A243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FF492-5DE1-4A0A-9517-1B80DD75A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588B5-711F-49DB-A38E-8F3BF1EFC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F1EA0-D25F-4C09-858C-F2CA913D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3F144-C18D-4EB5-9526-BC106B41B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0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A2BAB-B771-4CAC-B1A6-7164ECFA5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1BD12-D248-4D53-A267-1999D34C3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2DDCB-407E-47C6-8E97-21337D5E5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D0FCE-6554-4C64-8E91-B9C79EF6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B798F-D956-4D21-B191-FEB38CE0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1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A53A9-C24A-4A01-BB97-2A1D8AA36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FD67A-51DB-4809-BC5E-2586AC132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6E1BE-C643-40F5-95D9-FDF1F976A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6F062-EBEA-4B20-980F-351B7DD2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9A594-1AA8-4548-A558-956D4AB83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70389-7A8A-4299-B7EC-36C39895E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6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0D505-F9E7-4BC5-AEAA-8A28AC880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48313-78FF-484D-98CC-8C4910B45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C0677-1E49-4BFF-A9AF-9EB5D8BDC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0485A0-4046-4798-A0F4-9E8DA18BD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49DCC1-8807-466F-B255-846082C32F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09E2B0-04A4-440A-995D-8F8457E34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709C6D-5B9B-49FF-A51D-B4F2D0518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71E4E2-A832-4493-A1B6-1F6CE4B99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4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9B6B-D874-44E7-BFB6-CF2AB305A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78C25-FF70-4777-BB53-FBA16F7C2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BF20C9-4B27-46DD-B7F5-F58A47C7B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D8CC0D-4D6A-40B7-9BDB-6EED8438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1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51F87A-712D-4601-B2D0-A69C78D5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4507A5-B67F-4978-8091-F3BCB307E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A5CCCF-57A5-453A-A5BC-3E5A3CB9F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8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5F59-8015-48FA-B76D-AFC62BCA6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C5312-6BE1-4DEB-A7C6-32A57C2F8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54B26-0F0D-4F18-840A-3449E68DD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B7B09C-427B-44E8-850E-F041FAC39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07942-5831-4710-A6EC-DFC612D32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1230D-B975-47E1-A5AF-EB13805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8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2237-ABA1-42BE-9105-CECB5BEAB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5529AD-CF1C-455B-84F4-91F7F2E0D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F4250-B9BD-430C-8ECD-DE1E6A988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733363-8214-4AED-8763-0CDF318F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D3BA3-77E1-4FCC-8636-E4639AE6E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F57BF-46ED-4B30-BFC1-32A44839D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5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4F95DC-733F-452C-AA03-C26D4B26F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961AF-51AC-4D24-B16F-F804C1B0B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B42-AD77-4C4F-AE0C-094C8A740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1A055-22F7-43FE-9C8B-94DD3B9F07CF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C8737-11ED-4C74-B508-2F0B084C96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781BA-3AD8-4BE2-8A50-942F11D06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E1EF2-8CF7-4FB6-A0D8-A35847BEA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3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ED7CEB-2328-0042-868A-1935AA1B7B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E31AFC-DF42-41A5-B57C-06A83BBA6616}" type="slidenum">
              <a:rPr lang="en-GB" smtClean="0"/>
              <a:pPr/>
              <a:t>1</a:t>
            </a:fld>
            <a:r>
              <a:rPr lang="en-GB" dirty="0"/>
              <a:t> of 21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7A44B37-5ABD-4E37-BDEE-5C8992A1182B}"/>
              </a:ext>
            </a:extLst>
          </p:cNvPr>
          <p:cNvGrpSpPr/>
          <p:nvPr/>
        </p:nvGrpSpPr>
        <p:grpSpPr>
          <a:xfrm>
            <a:off x="856" y="-128459"/>
            <a:ext cx="12191144" cy="6986459"/>
            <a:chOff x="856" y="-128459"/>
            <a:chExt cx="12191144" cy="698645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3E12089-137E-A84A-B88C-63E75E5C3A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" y="-128459"/>
              <a:ext cx="12191144" cy="6986459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24589D2-9437-432D-ABCC-1B14F56F5E22}"/>
                </a:ext>
              </a:extLst>
            </p:cNvPr>
            <p:cNvSpPr/>
            <p:nvPr/>
          </p:nvSpPr>
          <p:spPr>
            <a:xfrm>
              <a:off x="5403898" y="5370124"/>
              <a:ext cx="2727659" cy="167265"/>
            </a:xfrm>
            <a:prstGeom prst="rect">
              <a:avLst/>
            </a:prstGeom>
            <a:solidFill>
              <a:srgbClr val="DA0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ctr"/>
              <a:r>
                <a:rPr lang="en-US" sz="1100" dirty="0">
                  <a:latin typeface="+mj-lt"/>
                </a:rPr>
                <a:t>cero </a:t>
              </a:r>
              <a:r>
                <a:rPr lang="en-US" sz="1100" dirty="0" err="1">
                  <a:latin typeface="+mj-lt"/>
                </a:rPr>
                <a:t>dosis</a:t>
              </a:r>
              <a:r>
                <a:rPr lang="en-US" sz="1100" dirty="0">
                  <a:latin typeface="+mj-lt"/>
                </a:rPr>
                <a:t> de la </a:t>
              </a:r>
              <a:r>
                <a:rPr lang="en-US" sz="1100" dirty="0" err="1">
                  <a:latin typeface="+mj-lt"/>
                </a:rPr>
                <a:t>vacuna</a:t>
              </a:r>
              <a:r>
                <a:rPr lang="en-US" sz="1100" dirty="0">
                  <a:latin typeface="+mj-lt"/>
                </a:rPr>
                <a:t> contra </a:t>
              </a:r>
              <a:r>
                <a:rPr lang="en-US" sz="1100" dirty="0" err="1">
                  <a:latin typeface="+mj-lt"/>
                </a:rPr>
                <a:t>sarampión</a:t>
              </a:r>
              <a:r>
                <a:rPr lang="en-US" sz="1100" dirty="0">
                  <a:latin typeface="+mj-lt"/>
                </a:rPr>
                <a:t>: </a:t>
              </a:r>
              <a:r>
                <a:rPr lang="en-US" sz="1100" dirty="0"/>
                <a:t>22.3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1015468-C70D-4358-A895-87C0343CFEAA}"/>
                </a:ext>
              </a:extLst>
            </p:cNvPr>
            <p:cNvSpPr/>
            <p:nvPr/>
          </p:nvSpPr>
          <p:spPr>
            <a:xfrm>
              <a:off x="5353855" y="5749271"/>
              <a:ext cx="2648863" cy="203784"/>
            </a:xfrm>
            <a:prstGeom prst="rect">
              <a:avLst/>
            </a:prstGeom>
            <a:solidFill>
              <a:srgbClr val="DA0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ctr"/>
              <a:r>
                <a:rPr lang="en-US" sz="1100" dirty="0">
                  <a:latin typeface="+mj-lt"/>
                </a:rPr>
                <a:t>cero </a:t>
              </a:r>
              <a:r>
                <a:rPr lang="en-US" sz="1100" dirty="0" err="1">
                  <a:latin typeface="+mj-lt"/>
                </a:rPr>
                <a:t>dosis</a:t>
              </a:r>
              <a:r>
                <a:rPr lang="en-US" sz="1100" dirty="0">
                  <a:latin typeface="+mj-lt"/>
                </a:rPr>
                <a:t> de la </a:t>
              </a:r>
              <a:r>
                <a:rPr lang="en-US" sz="1100" dirty="0" err="1">
                  <a:latin typeface="+mj-lt"/>
                </a:rPr>
                <a:t>vacuna</a:t>
              </a:r>
              <a:r>
                <a:rPr lang="en-US" sz="1100" dirty="0">
                  <a:latin typeface="+mj-lt"/>
                </a:rPr>
                <a:t> contra </a:t>
              </a:r>
              <a:r>
                <a:rPr lang="en-US" sz="1100" dirty="0" err="1">
                  <a:latin typeface="+mj-lt"/>
                </a:rPr>
                <a:t>sarampión</a:t>
              </a:r>
              <a:r>
                <a:rPr lang="en-US" sz="1100" dirty="0">
                  <a:latin typeface="+mj-lt"/>
                </a:rPr>
                <a:t>: </a:t>
              </a:r>
              <a:r>
                <a:rPr lang="en-US" sz="1100" dirty="0"/>
                <a:t>19.3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8AB61D0-6934-473A-A260-9FB9B88198AD}"/>
                </a:ext>
              </a:extLst>
            </p:cNvPr>
            <p:cNvSpPr/>
            <p:nvPr/>
          </p:nvSpPr>
          <p:spPr>
            <a:xfrm>
              <a:off x="8746434" y="5348899"/>
              <a:ext cx="2107095" cy="214969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ctr"/>
              <a:r>
                <a:rPr lang="en-US" sz="1100" dirty="0">
                  <a:latin typeface="+mj-lt"/>
                </a:rPr>
                <a:t>Falta la </a:t>
              </a:r>
              <a:r>
                <a:rPr lang="en-US" sz="1100" dirty="0" err="1">
                  <a:latin typeface="+mj-lt"/>
                </a:rPr>
                <a:t>segunda</a:t>
              </a:r>
              <a:r>
                <a:rPr lang="en-US" sz="1100" dirty="0">
                  <a:latin typeface="+mj-lt"/>
                </a:rPr>
                <a:t> </a:t>
              </a:r>
              <a:r>
                <a:rPr lang="en-US" sz="1100" dirty="0" err="1">
                  <a:latin typeface="+mj-lt"/>
                </a:rPr>
                <a:t>dosis</a:t>
              </a:r>
              <a:r>
                <a:rPr lang="en-US" sz="1100" dirty="0">
                  <a:latin typeface="+mj-lt"/>
                </a:rPr>
                <a:t> de MCV </a:t>
              </a:r>
              <a:r>
                <a:rPr lang="en-US" sz="1100" dirty="0"/>
                <a:t>18.2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9272B36-F17B-414E-A1F7-F172E52A4A1D}"/>
                </a:ext>
              </a:extLst>
            </p:cNvPr>
            <p:cNvSpPr/>
            <p:nvPr/>
          </p:nvSpPr>
          <p:spPr>
            <a:xfrm>
              <a:off x="8241502" y="5745155"/>
              <a:ext cx="2381439" cy="214969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ctr"/>
              <a:r>
                <a:rPr lang="en-US" sz="1100" dirty="0">
                  <a:latin typeface="+mj-lt"/>
                </a:rPr>
                <a:t>Falta la </a:t>
              </a:r>
              <a:r>
                <a:rPr lang="en-US" sz="1100" dirty="0" err="1">
                  <a:latin typeface="+mj-lt"/>
                </a:rPr>
                <a:t>segunda</a:t>
              </a:r>
              <a:r>
                <a:rPr lang="en-US" sz="1100" dirty="0">
                  <a:latin typeface="+mj-lt"/>
                </a:rPr>
                <a:t> </a:t>
              </a:r>
              <a:r>
                <a:rPr lang="en-US" sz="1100" dirty="0" err="1">
                  <a:latin typeface="+mj-lt"/>
                </a:rPr>
                <a:t>dosis</a:t>
              </a:r>
              <a:r>
                <a:rPr lang="en-US" sz="1100" dirty="0">
                  <a:latin typeface="+mj-lt"/>
                </a:rPr>
                <a:t> de MCV </a:t>
              </a:r>
              <a:r>
                <a:rPr lang="en-US" sz="1100" dirty="0"/>
                <a:t>20.1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B721F6C-26CC-41C8-AC98-2BEE41AC4990}"/>
                </a:ext>
              </a:extLst>
            </p:cNvPr>
            <p:cNvSpPr/>
            <p:nvPr/>
          </p:nvSpPr>
          <p:spPr>
            <a:xfrm rot="16200000">
              <a:off x="3388704" y="2436564"/>
              <a:ext cx="2815986" cy="272083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ctr"/>
              <a:r>
                <a:rPr lang="es-419" sz="1300">
                  <a:solidFill>
                    <a:srgbClr val="666666"/>
                  </a:solidFill>
                </a:rPr>
                <a:t>no vacunados/subvacunados </a:t>
              </a:r>
              <a:r>
                <a:rPr lang="es-419" sz="1200">
                  <a:solidFill>
                    <a:srgbClr val="666666"/>
                  </a:solidFill>
                  <a:latin typeface="+mj-lt"/>
                </a:rPr>
                <a:t>(en millones)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BC5BECC-3207-4BCA-8CC9-D33B955BCDE5}"/>
                </a:ext>
              </a:extLst>
            </p:cNvPr>
            <p:cNvSpPr/>
            <p:nvPr/>
          </p:nvSpPr>
          <p:spPr>
            <a:xfrm rot="16200000">
              <a:off x="10599499" y="2456272"/>
              <a:ext cx="2109970" cy="364303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ctr"/>
              <a:r>
                <a:rPr lang="en-US" sz="1300" dirty="0" err="1">
                  <a:solidFill>
                    <a:srgbClr val="666666"/>
                  </a:solidFill>
                </a:rPr>
                <a:t>Cobertura</a:t>
              </a:r>
              <a:r>
                <a:rPr lang="en-US" sz="1300" dirty="0">
                  <a:solidFill>
                    <a:srgbClr val="666666"/>
                  </a:solidFill>
                </a:rPr>
                <a:t> global con la </a:t>
              </a:r>
              <a:r>
                <a:rPr lang="en-US" sz="1300" dirty="0" err="1">
                  <a:solidFill>
                    <a:srgbClr val="666666"/>
                  </a:solidFill>
                </a:rPr>
                <a:t>vacuna</a:t>
              </a:r>
              <a:r>
                <a:rPr lang="en-US" sz="1300" dirty="0">
                  <a:solidFill>
                    <a:srgbClr val="666666"/>
                  </a:solidFill>
                </a:rPr>
                <a:t> contra </a:t>
              </a:r>
              <a:r>
                <a:rPr lang="en-US" sz="1300" dirty="0" err="1">
                  <a:solidFill>
                    <a:srgbClr val="666666"/>
                  </a:solidFill>
                </a:rPr>
                <a:t>el</a:t>
              </a:r>
              <a:r>
                <a:rPr lang="en-US" sz="1300" dirty="0">
                  <a:solidFill>
                    <a:srgbClr val="666666"/>
                  </a:solidFill>
                </a:rPr>
                <a:t> </a:t>
              </a:r>
              <a:r>
                <a:rPr lang="en-US" sz="1300" dirty="0" err="1">
                  <a:solidFill>
                    <a:srgbClr val="666666"/>
                  </a:solidFill>
                </a:rPr>
                <a:t>sarampión</a:t>
              </a:r>
              <a:r>
                <a:rPr lang="en-US" sz="1200" dirty="0">
                  <a:solidFill>
                    <a:srgbClr val="666666"/>
                  </a:solidFill>
                  <a:latin typeface="+mj-lt"/>
                </a:rPr>
                <a:t>(%)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6675E51-9BA4-4181-A89D-C4345207444E}"/>
                </a:ext>
              </a:extLst>
            </p:cNvPr>
            <p:cNvSpPr/>
            <p:nvPr/>
          </p:nvSpPr>
          <p:spPr>
            <a:xfrm>
              <a:off x="5494351" y="4734674"/>
              <a:ext cx="1379634" cy="16726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ctr"/>
              <a:r>
                <a:rPr lang="en-US" sz="1050" dirty="0">
                  <a:solidFill>
                    <a:srgbClr val="6666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Cero </a:t>
              </a:r>
              <a:r>
                <a:rPr lang="en-US" sz="1050" dirty="0" err="1">
                  <a:solidFill>
                    <a:srgbClr val="6666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dosis</a:t>
              </a:r>
              <a:r>
                <a:rPr lang="en-US" sz="1050" dirty="0">
                  <a:solidFill>
                    <a:srgbClr val="6666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de MCV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ECE104-1921-42C3-B4B4-54AB72B29C00}"/>
                </a:ext>
              </a:extLst>
            </p:cNvPr>
            <p:cNvSpPr/>
            <p:nvPr/>
          </p:nvSpPr>
          <p:spPr>
            <a:xfrm>
              <a:off x="6864973" y="4715624"/>
              <a:ext cx="1947018" cy="2149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ctr"/>
            <a:lstStyle/>
            <a:p>
              <a:pPr algn="r"/>
              <a:r>
                <a:rPr lang="en-US" sz="1050" dirty="0">
                  <a:solidFill>
                    <a:srgbClr val="6666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Falta la 2da </a:t>
              </a:r>
              <a:r>
                <a:rPr lang="en-US" sz="1050" dirty="0" err="1">
                  <a:solidFill>
                    <a:srgbClr val="6666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dosis</a:t>
              </a:r>
              <a:r>
                <a:rPr lang="en-US" sz="1050" dirty="0">
                  <a:solidFill>
                    <a:srgbClr val="6666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de MCV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BA3DC04-CA83-4E92-9F28-40C3EDC46336}"/>
                </a:ext>
              </a:extLst>
            </p:cNvPr>
            <p:cNvSpPr/>
            <p:nvPr/>
          </p:nvSpPr>
          <p:spPr>
            <a:xfrm>
              <a:off x="6892181" y="4753795"/>
              <a:ext cx="126301" cy="126301"/>
            </a:xfrm>
            <a:prstGeom prst="ellipse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93F8DBA-31C1-B64B-B49D-ECD0B9F1ECB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554158" y="6225493"/>
            <a:ext cx="1314891" cy="167972"/>
          </a:xfrm>
        </p:spPr>
        <p:txBody>
          <a:bodyPr/>
          <a:lstStyle/>
          <a:p>
            <a:r>
              <a:rPr lang="en-GB" sz="1092" dirty="0">
                <a:latin typeface="Poppins Medium" pitchFamily="2" charset="77"/>
                <a:cs typeface="Poppins Medium" pitchFamily="2" charset="77"/>
              </a:rPr>
              <a:t>WUENIC 2020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D9351C6-DC27-214A-9169-EE7C68678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399" y="128940"/>
            <a:ext cx="3493502" cy="996476"/>
          </a:xfrm>
        </p:spPr>
        <p:txBody>
          <a:bodyPr/>
          <a:lstStyle/>
          <a:p>
            <a:r>
              <a:rPr lang="es-ES" sz="2100" b="1" dirty="0"/>
              <a:t>La cobertura contra el sarampión se redujo al 84% en 2020, dejando 3 millones de niños sin vacunar más que en 2019</a:t>
            </a:r>
            <a:endParaRPr lang="en-GB" sz="2100" b="1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BE68484-960F-8149-AA0A-837190FEF782}"/>
              </a:ext>
            </a:extLst>
          </p:cNvPr>
          <p:cNvSpPr txBox="1">
            <a:spLocks/>
          </p:cNvSpPr>
          <p:nvPr/>
        </p:nvSpPr>
        <p:spPr>
          <a:xfrm>
            <a:off x="506789" y="1595040"/>
            <a:ext cx="3493257" cy="379891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ts val="2220"/>
              </a:lnSpc>
              <a:spcBef>
                <a:spcPts val="1000"/>
              </a:spcBef>
              <a:spcAft>
                <a:spcPts val="300"/>
              </a:spcAft>
              <a:buClrTx/>
              <a:buSzPct val="75000"/>
              <a:buFontTx/>
              <a:buNone/>
              <a:tabLst/>
              <a:defRPr sz="1850" b="0" i="0" kern="1200">
                <a:solidFill>
                  <a:schemeClr val="tx1"/>
                </a:solidFill>
                <a:latin typeface="Poppins Light" pitchFamily="2" charset="77"/>
                <a:ea typeface="+mn-ea"/>
                <a:cs typeface="Poppins Light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22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867E69D-F230-9347-A3B6-26C3AA8A09B2}"/>
              </a:ext>
            </a:extLst>
          </p:cNvPr>
          <p:cNvSpPr txBox="1">
            <a:spLocks/>
          </p:cNvSpPr>
          <p:nvPr/>
        </p:nvSpPr>
        <p:spPr>
          <a:xfrm>
            <a:off x="474399" y="1776484"/>
            <a:ext cx="3394650" cy="3439425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en-US"/>
            </a:defPPr>
            <a:lvl1pPr marL="0" marR="0" indent="0" algn="l" defTabSz="914400" rtl="0" eaLnBrk="1" fontAlgn="auto" latinLnBrk="0" hangingPunct="1">
              <a:lnSpc>
                <a:spcPts val="2220"/>
              </a:lnSpc>
              <a:spcBef>
                <a:spcPts val="1000"/>
              </a:spcBef>
              <a:spcAft>
                <a:spcPts val="300"/>
              </a:spcAft>
              <a:buClrTx/>
              <a:buSzPct val="75000"/>
              <a:buFontTx/>
              <a:buNone/>
              <a:tabLst/>
              <a:defRPr sz="1850" b="0" i="0" kern="1200">
                <a:solidFill>
                  <a:schemeClr val="tx1"/>
                </a:solidFill>
                <a:latin typeface="Poppins Light" pitchFamily="2" charset="77"/>
                <a:ea typeface="+mn-ea"/>
                <a:cs typeface="Poppins Light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latin typeface="Poppins Medium" pitchFamily="2" charset="77"/>
                <a:cs typeface="Poppins Medium" pitchFamily="2" charset="77"/>
              </a:rPr>
              <a:t>La cobertura de la primera dosis de la vacuna contra el sarampión (MCV-1) cayó al 84% en 2020, el nivel más bajo desde 2010. Esto deja a 22,3 millones de niños vulnerables al sarampión. Otros 18,2 millones de niños recibieron solo su  primera dosis, pero no su segunda dosis (MCV-2) a través del programa de inmunización de rutina.</a:t>
            </a:r>
            <a:br>
              <a:rPr lang="es-ES" sz="1200" dirty="0">
                <a:latin typeface="Poppins Medium" pitchFamily="2" charset="77"/>
                <a:cs typeface="Poppins Medium" pitchFamily="2" charset="77"/>
              </a:rPr>
            </a:br>
            <a:br>
              <a:rPr lang="es-ES" sz="1200" dirty="0">
                <a:latin typeface="Poppins Medium" pitchFamily="2" charset="77"/>
                <a:cs typeface="Poppins Medium" pitchFamily="2" charset="77"/>
              </a:rPr>
            </a:br>
            <a:r>
              <a:rPr lang="es-ES" sz="1200" dirty="0">
                <a:latin typeface="Poppins Medium" pitchFamily="2" charset="77"/>
                <a:cs typeface="Poppins Medium" pitchFamily="2" charset="77"/>
              </a:rPr>
              <a:t>Muchos países siguen requiriendo de  actividades de inmunización suplementarias (es decir, campañas) para garantizar que todos los niños reciban las 2 dosis de la vacuna contra el sarampión.</a:t>
            </a:r>
            <a:endParaRPr lang="en-GB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5138F5-BCAD-634D-B49C-879570FF5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443" y="5699617"/>
            <a:ext cx="1078496" cy="25858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B6DD6C1-4F1B-8C4D-B464-04DD619283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4351" y="5680444"/>
            <a:ext cx="914528" cy="28365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0A40462-4C69-413B-9E26-C43BCBD8D01C}"/>
              </a:ext>
            </a:extLst>
          </p:cNvPr>
          <p:cNvSpPr txBox="1"/>
          <p:nvPr/>
        </p:nvSpPr>
        <p:spPr>
          <a:xfrm>
            <a:off x="4793122" y="6499958"/>
            <a:ext cx="31534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MCV: 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 su siglas en inglés –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measles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containing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vaccine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98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249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Poppins Light</vt:lpstr>
      <vt:lpstr>Poppins Medium</vt:lpstr>
      <vt:lpstr>Verdana</vt:lpstr>
      <vt:lpstr>Office Theme</vt:lpstr>
      <vt:lpstr>La cobertura contra el sarampión se redujo al 84% en 2020, dejando 3 millones de niños sin vacunar más que en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Measles coverage dropped to 84% in 2020, leaving 3 million more children potentially unvaccinated than in 2019</dc:title>
  <dc:creator>Bravo, Ms. Pamela (WDC)</dc:creator>
  <cp:lastModifiedBy>Pacis, Ms. Carmelita Lucia (WDC)</cp:lastModifiedBy>
  <cp:revision>7</cp:revision>
  <dcterms:created xsi:type="dcterms:W3CDTF">2021-08-19T20:48:23Z</dcterms:created>
  <dcterms:modified xsi:type="dcterms:W3CDTF">2021-08-20T23:05:26Z</dcterms:modified>
</cp:coreProperties>
</file>