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235813-47C0-4E5D-9CE8-4AA9B7BC40EB}" v="1" dt="2019-12-03T21:50:50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60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957130358705176E-2"/>
          <c:y val="3.5914010816902757E-2"/>
          <c:w val="0.89375784548670545"/>
          <c:h val="0.817181336077715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2020-34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CAN</c:v>
                </c:pt>
                <c:pt idx="1">
                  <c:v>HND</c:v>
                </c:pt>
                <c:pt idx="2">
                  <c:v>HTI</c:v>
                </c:pt>
                <c:pt idx="3">
                  <c:v>MEX</c:v>
                </c:pt>
                <c:pt idx="4">
                  <c:v>PRY</c:v>
                </c:pt>
                <c:pt idx="5">
                  <c:v>NIC</c:v>
                </c:pt>
                <c:pt idx="6">
                  <c:v>DOM</c:v>
                </c:pt>
                <c:pt idx="7">
                  <c:v>CHL</c:v>
                </c:pt>
                <c:pt idx="8">
                  <c:v>CAR</c:v>
                </c:pt>
                <c:pt idx="9">
                  <c:v>BRA</c:v>
                </c:pt>
                <c:pt idx="10">
                  <c:v>PER</c:v>
                </c:pt>
                <c:pt idx="11">
                  <c:v>ARG</c:v>
                </c:pt>
                <c:pt idx="12">
                  <c:v>GTM</c:v>
                </c:pt>
                <c:pt idx="13">
                  <c:v>VEN</c:v>
                </c:pt>
                <c:pt idx="14">
                  <c:v>BOL</c:v>
                </c:pt>
                <c:pt idx="15">
                  <c:v>PAN</c:v>
                </c:pt>
                <c:pt idx="16">
                  <c:v>CRI</c:v>
                </c:pt>
                <c:pt idx="17">
                  <c:v>COL</c:v>
                </c:pt>
                <c:pt idx="18">
                  <c:v>SLV</c:v>
                </c:pt>
                <c:pt idx="19">
                  <c:v>ECU</c:v>
                </c:pt>
                <c:pt idx="20">
                  <c:v>CUB</c:v>
                </c:pt>
                <c:pt idx="21">
                  <c:v>URY</c:v>
                </c:pt>
                <c:pt idx="22">
                  <c:v>USA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34</c:v>
                </c:pt>
                <c:pt idx="1">
                  <c:v>33</c:v>
                </c:pt>
                <c:pt idx="2">
                  <c:v>34</c:v>
                </c:pt>
                <c:pt idx="3">
                  <c:v>32</c:v>
                </c:pt>
                <c:pt idx="4">
                  <c:v>33</c:v>
                </c:pt>
                <c:pt idx="5">
                  <c:v>27</c:v>
                </c:pt>
                <c:pt idx="6">
                  <c:v>12</c:v>
                </c:pt>
                <c:pt idx="7">
                  <c:v>14</c:v>
                </c:pt>
                <c:pt idx="8">
                  <c:v>33</c:v>
                </c:pt>
                <c:pt idx="9">
                  <c:v>21</c:v>
                </c:pt>
                <c:pt idx="10">
                  <c:v>32</c:v>
                </c:pt>
                <c:pt idx="11">
                  <c:v>31</c:v>
                </c:pt>
                <c:pt idx="12">
                  <c:v>18</c:v>
                </c:pt>
                <c:pt idx="13">
                  <c:v>14</c:v>
                </c:pt>
                <c:pt idx="14">
                  <c:v>17</c:v>
                </c:pt>
                <c:pt idx="15">
                  <c:v>11</c:v>
                </c:pt>
                <c:pt idx="16">
                  <c:v>10</c:v>
                </c:pt>
                <c:pt idx="17">
                  <c:v>22</c:v>
                </c:pt>
                <c:pt idx="18">
                  <c:v>5</c:v>
                </c:pt>
                <c:pt idx="19">
                  <c:v>0</c:v>
                </c:pt>
                <c:pt idx="20">
                  <c:v>6</c:v>
                </c:pt>
                <c:pt idx="21">
                  <c:v>1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62-4427-A26B-57456D41E1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2021-34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CAN</c:v>
                </c:pt>
                <c:pt idx="1">
                  <c:v>HND</c:v>
                </c:pt>
                <c:pt idx="2">
                  <c:v>HTI</c:v>
                </c:pt>
                <c:pt idx="3">
                  <c:v>MEX</c:v>
                </c:pt>
                <c:pt idx="4">
                  <c:v>PRY</c:v>
                </c:pt>
                <c:pt idx="5">
                  <c:v>NIC</c:v>
                </c:pt>
                <c:pt idx="6">
                  <c:v>DOM</c:v>
                </c:pt>
                <c:pt idx="7">
                  <c:v>CHL</c:v>
                </c:pt>
                <c:pt idx="8">
                  <c:v>CAR</c:v>
                </c:pt>
                <c:pt idx="9">
                  <c:v>BRA</c:v>
                </c:pt>
                <c:pt idx="10">
                  <c:v>PER</c:v>
                </c:pt>
                <c:pt idx="11">
                  <c:v>ARG</c:v>
                </c:pt>
                <c:pt idx="12">
                  <c:v>GTM</c:v>
                </c:pt>
                <c:pt idx="13">
                  <c:v>VEN</c:v>
                </c:pt>
                <c:pt idx="14">
                  <c:v>BOL</c:v>
                </c:pt>
                <c:pt idx="15">
                  <c:v>PAN</c:v>
                </c:pt>
                <c:pt idx="16">
                  <c:v>CRI</c:v>
                </c:pt>
                <c:pt idx="17">
                  <c:v>COL</c:v>
                </c:pt>
                <c:pt idx="18">
                  <c:v>SLV</c:v>
                </c:pt>
                <c:pt idx="19">
                  <c:v>ECU</c:v>
                </c:pt>
                <c:pt idx="20">
                  <c:v>CUB</c:v>
                </c:pt>
                <c:pt idx="21">
                  <c:v>URY</c:v>
                </c:pt>
                <c:pt idx="22">
                  <c:v>USA</c:v>
                </c:pt>
              </c:strCache>
            </c:strRef>
          </c:cat>
          <c:val>
            <c:numRef>
              <c:f>Sheet1!$C$2:$C$24</c:f>
              <c:numCache>
                <c:formatCode>General</c:formatCode>
                <c:ptCount val="23"/>
                <c:pt idx="0">
                  <c:v>34</c:v>
                </c:pt>
                <c:pt idx="1">
                  <c:v>34</c:v>
                </c:pt>
                <c:pt idx="2">
                  <c:v>34</c:v>
                </c:pt>
                <c:pt idx="3">
                  <c:v>34</c:v>
                </c:pt>
                <c:pt idx="4">
                  <c:v>33</c:v>
                </c:pt>
                <c:pt idx="5">
                  <c:v>31</c:v>
                </c:pt>
                <c:pt idx="6">
                  <c:v>30</c:v>
                </c:pt>
                <c:pt idx="7">
                  <c:v>29</c:v>
                </c:pt>
                <c:pt idx="8">
                  <c:v>28</c:v>
                </c:pt>
                <c:pt idx="9">
                  <c:v>26</c:v>
                </c:pt>
                <c:pt idx="10">
                  <c:v>26</c:v>
                </c:pt>
                <c:pt idx="11">
                  <c:v>21</c:v>
                </c:pt>
                <c:pt idx="12">
                  <c:v>21</c:v>
                </c:pt>
                <c:pt idx="13">
                  <c:v>20</c:v>
                </c:pt>
                <c:pt idx="14">
                  <c:v>15</c:v>
                </c:pt>
                <c:pt idx="15">
                  <c:v>14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28-4226-B0E4-96E49E84DA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821805648"/>
        <c:axId val="869887872"/>
      </c:barChart>
      <c:catAx>
        <c:axId val="821805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Countries</a:t>
                </a:r>
              </a:p>
            </c:rich>
          </c:tx>
          <c:layout>
            <c:manualLayout>
              <c:xMode val="edge"/>
              <c:yMode val="edge"/>
              <c:x val="0.50540064285442587"/>
              <c:y val="0.926147235338892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887872"/>
        <c:crosses val="autoZero"/>
        <c:auto val="1"/>
        <c:lblAlgn val="ctr"/>
        <c:lblOffset val="100"/>
        <c:noMultiLvlLbl val="0"/>
      </c:catAx>
      <c:valAx>
        <c:axId val="86988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Week Number</a:t>
                </a:r>
              </a:p>
            </c:rich>
          </c:tx>
          <c:layout>
            <c:manualLayout>
              <c:xMode val="edge"/>
              <c:yMode val="edge"/>
              <c:x val="3.0193236714975844E-2"/>
              <c:y val="0.277297841143462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180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024962912244665"/>
          <c:y val="5.3721664013558906E-2"/>
          <c:w val="0.204138422914527"/>
          <c:h val="0.10879088626080954"/>
        </c:manualLayout>
      </c:layout>
      <c:overlay val="0"/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4F31A-FD2A-4F59-8A47-BFBCAF0F7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029C7B-5D53-4D5A-8468-5C1432BF0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8E8EF-296D-4CAC-8B0A-C2B5BDE1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2C2E1-4049-4C7C-A909-0C21C3AC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6522-AEBE-4632-97FF-22F1EF78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0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A21EC-9542-433D-861F-0F719A2DE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8E6AD-489D-47F2-8B3B-51E417DBB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F08B4-000A-43B9-AEDA-D3114959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513D9-DB77-49CB-BD34-6C0856AD0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98FB-4056-4465-AC25-C90D2D20F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9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21F10C-2439-48DA-964B-A7879AAE1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8D915-8082-45F8-BCA4-915EC90FA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21CE5-B5E3-4EFB-ACB0-7AEBBC6A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DCD5A-6F77-48F0-A64C-8FAFE0AE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25935-2769-444E-9BFD-6510BAA9D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8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76A30-18BF-4BDA-8FD6-5C4BAD39E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8177A-F18A-4FC4-8C1D-868E56DD1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347D0-EBCF-4B89-B23D-2E81768A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A0B98-522C-47C5-870C-BFD6C1DB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849F5-CE9D-4971-B4FA-F91E7190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1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402A6-5AC1-42FB-9366-E1B3E079F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08C96-1C85-4CD7-BD4C-DDFDB411E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86C6F-7696-4D67-998A-366DE779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9DA57-BCE0-41B0-95CB-307EC91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4A3B7-F5B6-4BC6-AB7A-4AB00C309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2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D9A4-0024-46CF-B536-9123951F1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F2CE-2B8D-408A-BA12-0EDDFC203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E96DD-4CE8-444F-8A83-8647A7706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25171-DD07-4D2A-B7F8-1A61BAF3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EEB3E-1C2C-42DA-A7E1-55F2250C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19CDB-B46F-449C-B2E3-82125280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6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BC942-7241-45AF-BE5F-10A91738A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57AB1-4294-47E7-99E7-48C04574B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90A16-F4AE-489B-B962-C12C2A950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0F7B16-C4B9-4642-BAC5-C206D784D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C4E35F-8EC3-4481-94B6-79F1F1341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2F2FC0-15F5-4FC9-A41E-1895E6C6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2AA0B-5BEE-4A31-A04F-A02C80298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CD041-1E83-4116-B17A-7065F92E8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6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324A-218A-423B-9230-A7E6C13FB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6CAF55-4837-49E2-A454-806377E4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396DD-84E1-4B15-B3AC-9645879C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C755D-9AB3-4F88-B48E-F7718C95B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6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D03E9-6D4B-46F5-A09E-A37A4307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A4A918-2B5B-4862-8833-A5B0CC74B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9FDF4-6158-47D5-A3CD-EF281A0C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8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A231-97D9-47B2-883A-7013CB781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E654D-800C-44EB-BCDC-F1CFA66FF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E2020D-7B1F-47F3-870E-CD50CCA2B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E102A-69DD-49A3-B4FE-45807D13D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239F6-87B0-410D-A111-C0F1F61CC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BDDCC-E2E7-4384-9B3F-F26152BF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9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CCEEC-2BD8-4CD6-BDFB-1CEEA29DE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8AA886-E41F-4DD9-B805-CF9A3F11C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11E19-3B4C-49D3-9C49-0339361D1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9E3AC-19DC-4B6F-9F7B-3212DFB40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4CC4-B345-4E85-A694-B8C1AAB37E9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334DE-1C97-4A22-AD8F-447FFE7F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B605F-A200-4259-B0D6-3A2019C2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0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8D134D-5264-476E-A5BC-B59799163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80B6C-4A96-478D-A996-7AFF9B62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412EB-F603-4ABC-81A5-F2EC4A8C04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04CC4-B345-4E85-A694-B8C1AAB37E9E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BB82A-DC9D-41B4-A07B-4B4CBE80C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8B8CE-70C0-4EB5-BF8F-74A3DE577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27EFC-F558-4F86-AB87-A1F5459F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9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6B0B4-F6C3-49B6-8164-E193D029A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Countries reporting surveillance data to PAHO on time*, epidemiological weeks 1-34 of 2020 and 2021*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CFE4DE0-78BF-4644-8BD2-9E28EF412E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322072"/>
              </p:ext>
            </p:extLst>
          </p:nvPr>
        </p:nvGraphicFramePr>
        <p:xfrm>
          <a:off x="838200" y="1690688"/>
          <a:ext cx="10515600" cy="477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FA1684C-DEF8-487D-89AE-F6AA71E03DD2}"/>
              </a:ext>
            </a:extLst>
          </p:cNvPr>
          <p:cNvSpPr txBox="1"/>
          <p:nvPr/>
        </p:nvSpPr>
        <p:spPr>
          <a:xfrm>
            <a:off x="822060" y="6301111"/>
            <a:ext cx="3512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Immunization database, FPL-IM/PAHO.</a:t>
            </a:r>
          </a:p>
          <a:p>
            <a:r>
              <a:rPr lang="en-US" sz="1100" dirty="0"/>
              <a:t>*Weekly data received by Thursday morning.</a:t>
            </a:r>
          </a:p>
        </p:txBody>
      </p:sp>
    </p:spTree>
    <p:extLst>
      <p:ext uri="{BB962C8B-B14F-4D97-AF65-F5344CB8AC3E}">
        <p14:creationId xmlns:p14="http://schemas.microsoft.com/office/powerpoint/2010/main" val="2797942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E00633-A8B5-437F-B76C-3FD1618F39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52C098-0531-47C2-948F-F2A46D3062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F2D894-6DD9-4028-B701-D096F975F9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Countries reporting surveillance data to PAHO on time*, epidemiological weeks 1-34 of 2020 and 2021*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countries reporting surveillance data to PAHO on time, epidemiological weeks 1-46 of 2019* </dc:title>
  <dc:creator>Pacis, Ms. Carmelita Lucia (WDC)</dc:creator>
  <cp:lastModifiedBy>Pacis, Ms. Carmelita Lucia (WDC)</cp:lastModifiedBy>
  <cp:revision>19</cp:revision>
  <dcterms:created xsi:type="dcterms:W3CDTF">2019-11-27T18:05:37Z</dcterms:created>
  <dcterms:modified xsi:type="dcterms:W3CDTF">2021-09-03T23:40:24Z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