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2" autoAdjust="0"/>
    <p:restoredTop sz="94660"/>
  </p:normalViewPr>
  <p:slideViewPr>
    <p:cSldViewPr snapToGrid="0">
      <p:cViewPr varScale="1">
        <p:scale>
          <a:sx n="92" d="100"/>
          <a:sy n="92" d="100"/>
        </p:scale>
        <p:origin x="92"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A6423-C80C-45BE-AC87-093DB1685A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A83E0B-6D89-4C02-A33B-F54DF9FC2C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FAEE89-F438-44E9-A9DC-B576E34A922D}"/>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5" name="Footer Placeholder 4">
            <a:extLst>
              <a:ext uri="{FF2B5EF4-FFF2-40B4-BE49-F238E27FC236}">
                <a16:creationId xmlns:a16="http://schemas.microsoft.com/office/drawing/2014/main" id="{AA0DA746-A3C0-490F-BFC3-2804CB8937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5E515C-C136-4445-BF7F-ACEB306A5322}"/>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215814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C1AF9-B8C0-49A5-BB7E-4FEBED7ECC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CE73D1-A56D-4740-8A71-D7377BEF91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E8BCE2-B4E5-4C73-B757-69F1D0168D52}"/>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5" name="Footer Placeholder 4">
            <a:extLst>
              <a:ext uri="{FF2B5EF4-FFF2-40B4-BE49-F238E27FC236}">
                <a16:creationId xmlns:a16="http://schemas.microsoft.com/office/drawing/2014/main" id="{6D165DC8-DBF8-4930-A338-BF469BB5B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1FC36-2F05-47DA-81B4-8F6E7B5ECC0A}"/>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4060472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E75200-E13F-4592-88AF-37EDC8AC7E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E2BE00-A0F7-4FEC-ADB9-C60658E430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45CB19-AB60-420A-B9C5-CE197C241457}"/>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5" name="Footer Placeholder 4">
            <a:extLst>
              <a:ext uri="{FF2B5EF4-FFF2-40B4-BE49-F238E27FC236}">
                <a16:creationId xmlns:a16="http://schemas.microsoft.com/office/drawing/2014/main" id="{DD74BD4F-E6ED-4798-B41D-F277FB168F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B3F5EA-1938-457A-BA28-2DE180A24836}"/>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2799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7A47B-1672-43DC-829F-E663C1963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3322EC-4EC4-43B0-883B-5A67C0E77B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4D75F7-6A0B-4843-9A6D-E2AEBD9BEAEF}"/>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5" name="Footer Placeholder 4">
            <a:extLst>
              <a:ext uri="{FF2B5EF4-FFF2-40B4-BE49-F238E27FC236}">
                <a16:creationId xmlns:a16="http://schemas.microsoft.com/office/drawing/2014/main" id="{9D1C7D75-EB04-4D9A-8224-7912100B91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A4BADB-56F9-4C7B-B4FF-A5560069E8EB}"/>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4135868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A5AE9-A20E-429B-A9CF-545CAD8459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7DFA53-195F-4918-8812-FE1B6BCE2C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A17830-FBBB-4E53-A5A4-964871F657BC}"/>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5" name="Footer Placeholder 4">
            <a:extLst>
              <a:ext uri="{FF2B5EF4-FFF2-40B4-BE49-F238E27FC236}">
                <a16:creationId xmlns:a16="http://schemas.microsoft.com/office/drawing/2014/main" id="{6A78E3D0-2535-4564-86E4-AD57741FDF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7E5C83-357A-4D2D-93D4-5168CCBA03C2}"/>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168717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0A656-8C2B-4BD4-8D67-BC518122FB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C11B8D-C92C-491C-A400-20918536BFD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17F6C8-F305-4437-8B29-68255E9432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5EDB86-6794-46C0-9BE9-EF9DD4DDF6D3}"/>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6" name="Footer Placeholder 5">
            <a:extLst>
              <a:ext uri="{FF2B5EF4-FFF2-40B4-BE49-F238E27FC236}">
                <a16:creationId xmlns:a16="http://schemas.microsoft.com/office/drawing/2014/main" id="{6B14B414-09D3-448E-A764-CCB9689590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A040DA-24CF-4215-BD56-DE105F4680C0}"/>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3497021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A6D1-8A0F-4507-A200-6E6426093B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CFF387-9BE6-4A5F-B98D-479647CCA8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E79261-FEBC-4806-A3CE-983B1DA3D8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301445-8C77-46A8-B6A9-A01951208F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46B036-9045-4243-8436-17A7723E5D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05BB34-CC7A-4F93-B794-AA5DB46ED865}"/>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8" name="Footer Placeholder 7">
            <a:extLst>
              <a:ext uri="{FF2B5EF4-FFF2-40B4-BE49-F238E27FC236}">
                <a16:creationId xmlns:a16="http://schemas.microsoft.com/office/drawing/2014/main" id="{FB2091E7-F0D7-4376-AC12-900887FF10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430132-D9B2-45DF-A723-A243CCA130D8}"/>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82491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D4E92-D64F-48DA-94DA-586BAEBE63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536A58-1A4C-4D78-A4F1-B515EB546337}"/>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4" name="Footer Placeholder 3">
            <a:extLst>
              <a:ext uri="{FF2B5EF4-FFF2-40B4-BE49-F238E27FC236}">
                <a16:creationId xmlns:a16="http://schemas.microsoft.com/office/drawing/2014/main" id="{6DAB6151-5FAB-46CB-A25C-E980D6AF2D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06B75-F17C-410C-BD32-417CA1F698C1}"/>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4147110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4AFE16-2B80-4DFA-B45C-37BC6A321D5B}"/>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3" name="Footer Placeholder 2">
            <a:extLst>
              <a:ext uri="{FF2B5EF4-FFF2-40B4-BE49-F238E27FC236}">
                <a16:creationId xmlns:a16="http://schemas.microsoft.com/office/drawing/2014/main" id="{986D6A3A-EF4B-4EDA-872A-21359DE373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6C2BD66-A78F-43F1-848F-A2EAB7F74A29}"/>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375876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746F2-F23B-405A-8B22-0D6B85081A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858134-1C58-4935-A0F4-BA8687821F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9FA26-EAC0-4598-8F77-B0FA795D7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8C54C1-8C02-4C1B-BD5B-F54053429127}"/>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6" name="Footer Placeholder 5">
            <a:extLst>
              <a:ext uri="{FF2B5EF4-FFF2-40B4-BE49-F238E27FC236}">
                <a16:creationId xmlns:a16="http://schemas.microsoft.com/office/drawing/2014/main" id="{30F92959-D49C-449C-A5CF-92B363C317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A56B2C-F8C1-4E09-9BC3-F9D1AD456D01}"/>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165642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E5691-517F-4385-A94C-168CE11BEA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C2B8CD-3343-4F6F-BB4A-9EECA7F7A8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5152C1-1DF8-44A2-873F-64126F5B70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BFA1E3-8500-4850-B8CB-6D7E83EA4C9F}"/>
              </a:ext>
            </a:extLst>
          </p:cNvPr>
          <p:cNvSpPr>
            <a:spLocks noGrp="1"/>
          </p:cNvSpPr>
          <p:nvPr>
            <p:ph type="dt" sz="half" idx="10"/>
          </p:nvPr>
        </p:nvSpPr>
        <p:spPr/>
        <p:txBody>
          <a:bodyPr/>
          <a:lstStyle/>
          <a:p>
            <a:fld id="{D522DF7D-4823-47CE-B8F0-69256F8D61AF}" type="datetimeFigureOut">
              <a:rPr lang="en-US" smtClean="0"/>
              <a:t>9/14/2021</a:t>
            </a:fld>
            <a:endParaRPr lang="en-US"/>
          </a:p>
        </p:txBody>
      </p:sp>
      <p:sp>
        <p:nvSpPr>
          <p:cNvPr id="6" name="Footer Placeholder 5">
            <a:extLst>
              <a:ext uri="{FF2B5EF4-FFF2-40B4-BE49-F238E27FC236}">
                <a16:creationId xmlns:a16="http://schemas.microsoft.com/office/drawing/2014/main" id="{7CEB95F6-764A-41E8-85CF-2C8FF2A96E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EE3136-2B57-41FC-BCAD-9BEDCB76E765}"/>
              </a:ext>
            </a:extLst>
          </p:cNvPr>
          <p:cNvSpPr>
            <a:spLocks noGrp="1"/>
          </p:cNvSpPr>
          <p:nvPr>
            <p:ph type="sldNum" sz="quarter" idx="12"/>
          </p:nvPr>
        </p:nvSpPr>
        <p:spPr/>
        <p:txBody>
          <a:bodyPr/>
          <a:lstStyle/>
          <a:p>
            <a:fld id="{64CB7A0F-B1A8-45C7-A2BB-CE210CD56ACC}" type="slidenum">
              <a:rPr lang="en-US" smtClean="0"/>
              <a:t>‹#›</a:t>
            </a:fld>
            <a:endParaRPr lang="en-US"/>
          </a:p>
        </p:txBody>
      </p:sp>
    </p:spTree>
    <p:extLst>
      <p:ext uri="{BB962C8B-B14F-4D97-AF65-F5344CB8AC3E}">
        <p14:creationId xmlns:p14="http://schemas.microsoft.com/office/powerpoint/2010/main" val="4194464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EAE248-C815-4587-B174-9AA2C71B00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2BF3D7-0427-4F0C-B9D7-26F19D8E26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B71F6-E570-40E5-89E5-F0105AE8B3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2DF7D-4823-47CE-B8F0-69256F8D61AF}" type="datetimeFigureOut">
              <a:rPr lang="en-US" smtClean="0"/>
              <a:t>9/14/2021</a:t>
            </a:fld>
            <a:endParaRPr lang="en-US"/>
          </a:p>
        </p:txBody>
      </p:sp>
      <p:sp>
        <p:nvSpPr>
          <p:cNvPr id="5" name="Footer Placeholder 4">
            <a:extLst>
              <a:ext uri="{FF2B5EF4-FFF2-40B4-BE49-F238E27FC236}">
                <a16:creationId xmlns:a16="http://schemas.microsoft.com/office/drawing/2014/main" id="{EB38AACA-95B9-4612-85EE-3E6746956C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BCED95-1E4D-461F-A2A8-FB1DFA38B7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B7A0F-B1A8-45C7-A2BB-CE210CD56ACC}" type="slidenum">
              <a:rPr lang="en-US" smtClean="0"/>
              <a:t>‹#›</a:t>
            </a:fld>
            <a:endParaRPr lang="en-US"/>
          </a:p>
        </p:txBody>
      </p:sp>
    </p:spTree>
    <p:extLst>
      <p:ext uri="{BB962C8B-B14F-4D97-AF65-F5344CB8AC3E}">
        <p14:creationId xmlns:p14="http://schemas.microsoft.com/office/powerpoint/2010/main" val="3009289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44075B2-72FA-4B9E-9A23-154FA0A344BC}"/>
              </a:ext>
            </a:extLst>
          </p:cNvPr>
          <p:cNvSpPr txBox="1">
            <a:spLocks/>
          </p:cNvSpPr>
          <p:nvPr/>
        </p:nvSpPr>
        <p:spPr>
          <a:xfrm>
            <a:off x="562187" y="442402"/>
            <a:ext cx="10471574" cy="720000"/>
          </a:xfrm>
          <a:prstGeom prst="rect">
            <a:avLst/>
          </a:prstGeom>
          <a:solidFill>
            <a:srgbClr val="FFFFFF">
              <a:alpha val="0"/>
            </a:srgb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t>Global Measles Incidence Rate per Million
(12M period)</a:t>
            </a:r>
          </a:p>
        </p:txBody>
      </p:sp>
      <p:pic>
        <p:nvPicPr>
          <p:cNvPr id="5" name="pic">
            <a:extLst>
              <a:ext uri="{FF2B5EF4-FFF2-40B4-BE49-F238E27FC236}">
                <a16:creationId xmlns:a16="http://schemas.microsoft.com/office/drawing/2014/main" id="{6F703657-C6FC-4A71-92FB-014446D80A55}"/>
              </a:ext>
            </a:extLst>
          </p:cNvPr>
          <p:cNvPicPr/>
          <p:nvPr/>
        </p:nvPicPr>
        <p:blipFill>
          <a:blip r:embed="rId2" cstate="print"/>
          <a:stretch>
            <a:fillRect/>
          </a:stretch>
        </p:blipFill>
        <p:spPr>
          <a:xfrm>
            <a:off x="3748370" y="1020677"/>
            <a:ext cx="7881443" cy="4602883"/>
          </a:xfrm>
          <a:prstGeom prst="rect">
            <a:avLst/>
          </a:prstGeom>
        </p:spPr>
      </p:pic>
      <p:graphicFrame>
        <p:nvGraphicFramePr>
          <p:cNvPr id="6" name="Table 5">
            <a:extLst>
              <a:ext uri="{FF2B5EF4-FFF2-40B4-BE49-F238E27FC236}">
                <a16:creationId xmlns:a16="http://schemas.microsoft.com/office/drawing/2014/main" id="{B73792CC-7A9D-4EE3-8598-7E3571120AF3}"/>
              </a:ext>
            </a:extLst>
          </p:cNvPr>
          <p:cNvGraphicFramePr>
            <a:graphicFrameLocks noGrp="1"/>
          </p:cNvGraphicFramePr>
          <p:nvPr>
            <p:extLst>
              <p:ext uri="{D42A27DB-BD31-4B8C-83A1-F6EECF244321}">
                <p14:modId xmlns:p14="http://schemas.microsoft.com/office/powerpoint/2010/main" val="605510194"/>
              </p:ext>
            </p:extLst>
          </p:nvPr>
        </p:nvGraphicFramePr>
        <p:xfrm>
          <a:off x="1060027" y="1280160"/>
          <a:ext cx="2194560" cy="2346960"/>
        </p:xfrm>
        <a:graphic>
          <a:graphicData uri="http://schemas.openxmlformats.org/drawingml/2006/table">
            <a:tbl>
              <a:tblPr/>
              <a:tblGrid>
                <a:gridCol w="914400">
                  <a:extLst>
                    <a:ext uri="{9D8B030D-6E8A-4147-A177-3AD203B41FA5}">
                      <a16:colId xmlns:a16="http://schemas.microsoft.com/office/drawing/2014/main" val="20000"/>
                    </a:ext>
                  </a:extLst>
                </a:gridCol>
                <a:gridCol w="6400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tblGrid>
              <a:tr h="228600">
                <a:tc gridSpan="3">
                  <a:txBody>
                    <a:bodyPr/>
                    <a:lstStyle/>
                    <a:p>
                      <a:pPr marL="0" marR="0" algn="ctr">
                        <a:spcBef>
                          <a:spcPts val="0"/>
                        </a:spcBef>
                        <a:spcAft>
                          <a:spcPts val="0"/>
                        </a:spcAft>
                        <a:buNone/>
                      </a:pPr>
                      <a:r>
                        <a:rPr sz="1000" b="1" dirty="0">
                          <a:solidFill>
                            <a:srgbClr val="FFFFFF">
                              <a:alpha val="100000"/>
                            </a:srgbClr>
                          </a:solidFill>
                          <a:latin typeface="Arial"/>
                          <a:cs typeface="Arial"/>
                        </a:rPr>
                        <a:t>Top 10**</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hMerge="1">
                  <a:txBody>
                    <a:bodyPr/>
                    <a:lstStyle/>
                    <a:p>
                      <a:pPr marL="0" marR="0" algn="ctr">
                        <a:spcBef>
                          <a:spcPts val="0"/>
                        </a:spcBef>
                        <a:spcAft>
                          <a:spcPts val="0"/>
                        </a:spcAft>
                        <a:buNone/>
                      </a:pPr>
                      <a:r>
                        <a:rPr sz="1000" b="1">
                          <a:solidFill>
                            <a:srgbClr val="FFFFFF">
                              <a:alpha val="100000"/>
                            </a:srgbClr>
                          </a:solidFill>
                          <a:latin typeface="Arial"/>
                          <a:cs typeface="Arial"/>
                        </a:rPr>
                        <a:t>Top 10**</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hMerge="1">
                  <a:txBody>
                    <a:bodyPr/>
                    <a:lstStyle/>
                    <a:p>
                      <a:pPr marL="0" marR="0" algn="ctr">
                        <a:spcBef>
                          <a:spcPts val="0"/>
                        </a:spcBef>
                        <a:spcAft>
                          <a:spcPts val="0"/>
                        </a:spcAft>
                        <a:buNone/>
                      </a:pPr>
                      <a:r>
                        <a:rPr sz="1000" b="1">
                          <a:solidFill>
                            <a:srgbClr val="FFFFFF">
                              <a:alpha val="100000"/>
                            </a:srgbClr>
                          </a:solidFill>
                          <a:latin typeface="Arial"/>
                          <a:cs typeface="Arial"/>
                        </a:rPr>
                        <a:t>Top 10**</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extLst>
                  <a:ext uri="{0D108BD9-81ED-4DB2-BD59-A6C34878D82A}">
                    <a16:rowId xmlns:a16="http://schemas.microsoft.com/office/drawing/2014/main" val="10000"/>
                  </a:ext>
                </a:extLst>
              </a:tr>
              <a:tr h="228600">
                <a:tc>
                  <a:txBody>
                    <a:bodyPr/>
                    <a:lstStyle/>
                    <a:p>
                      <a:pPr marL="63500" marR="63500" algn="ctr">
                        <a:spcBef>
                          <a:spcPts val="200"/>
                        </a:spcBef>
                        <a:spcAft>
                          <a:spcPts val="200"/>
                        </a:spcAft>
                        <a:buNone/>
                      </a:pPr>
                      <a:r>
                        <a:rPr sz="1000" b="1" dirty="0">
                          <a:solidFill>
                            <a:srgbClr val="FFFFFF">
                              <a:alpha val="100000"/>
                            </a:srgbClr>
                          </a:solidFill>
                          <a:latin typeface="Arial"/>
                          <a:cs typeface="Arial"/>
                        </a:rPr>
                        <a:t>Country</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a:txBody>
                    <a:bodyPr/>
                    <a:lstStyle/>
                    <a:p>
                      <a:pPr marL="63500" marR="63500" algn="ctr">
                        <a:spcBef>
                          <a:spcPts val="200"/>
                        </a:spcBef>
                        <a:spcAft>
                          <a:spcPts val="200"/>
                        </a:spcAft>
                        <a:buNone/>
                      </a:pPr>
                      <a:r>
                        <a:rPr sz="1000" b="1">
                          <a:solidFill>
                            <a:srgbClr val="FFFFFF">
                              <a:alpha val="100000"/>
                            </a:srgbClr>
                          </a:solidFill>
                          <a:latin typeface="Arial"/>
                          <a:cs typeface="Arial"/>
                        </a:rPr>
                        <a:t>Cases</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a:txBody>
                    <a:bodyPr/>
                    <a:lstStyle/>
                    <a:p>
                      <a:pPr marL="63500" marR="63500" algn="ctr">
                        <a:spcBef>
                          <a:spcPts val="200"/>
                        </a:spcBef>
                        <a:spcAft>
                          <a:spcPts val="200"/>
                        </a:spcAft>
                        <a:buNone/>
                      </a:pPr>
                      <a:r>
                        <a:rPr sz="1000" b="1">
                          <a:solidFill>
                            <a:srgbClr val="FFFFFF">
                              <a:alpha val="100000"/>
                            </a:srgbClr>
                          </a:solidFill>
                          <a:latin typeface="Arial"/>
                          <a:cs typeface="Arial"/>
                        </a:rPr>
                        <a:t>Rate</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extLst>
                  <a:ext uri="{0D108BD9-81ED-4DB2-BD59-A6C34878D82A}">
                    <a16:rowId xmlns:a16="http://schemas.microsoft.com/office/drawing/2014/main" val="10001"/>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Pakistan</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000000"/>
                      </a:solidFill>
                      <a:prstDash val="solid"/>
                      <a:round/>
                      <a:headEnd type="none" w="med" len="med"/>
                      <a:tailEnd type="none" w="med" len="me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8735</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000000"/>
                      </a:solidFill>
                      <a:prstDash val="solid"/>
                      <a:round/>
                      <a:headEnd type="none" w="med" len="med"/>
                      <a:tailEnd type="none" w="med" len="me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39.54</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000000"/>
                      </a:solidFill>
                      <a:prstDash val="solid"/>
                      <a:round/>
                      <a:headEnd type="none" w="med" len="med"/>
                      <a:tailEnd type="none" w="med" len="me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02"/>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Nigeria</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7538</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36.57</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extLst>
                  <a:ext uri="{0D108BD9-81ED-4DB2-BD59-A6C34878D82A}">
                    <a16:rowId xmlns:a16="http://schemas.microsoft.com/office/drawing/2014/main" val="10003"/>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India****</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3848</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2.79</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04"/>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DR Congo</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2248</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25.1</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extLst>
                  <a:ext uri="{0D108BD9-81ED-4DB2-BD59-A6C34878D82A}">
                    <a16:rowId xmlns:a16="http://schemas.microsoft.com/office/drawing/2014/main" val="10005"/>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United Republic of Tanzania</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2106</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35.26</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06"/>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Niger</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1692</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69.9</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extLst>
                  <a:ext uri="{0D108BD9-81ED-4DB2-BD59-A6C34878D82A}">
                    <a16:rowId xmlns:a16="http://schemas.microsoft.com/office/drawing/2014/main" val="10007"/>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Afghanistan</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1676</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43.05</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08"/>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Burkina Faso</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1539</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73.62</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extLst>
                  <a:ext uri="{0D108BD9-81ED-4DB2-BD59-A6C34878D82A}">
                    <a16:rowId xmlns:a16="http://schemas.microsoft.com/office/drawing/2014/main" val="10009"/>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Yemen</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1513</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50.73</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10"/>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Somalia</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1398</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dirty="0">
                          <a:solidFill>
                            <a:srgbClr val="111111">
                              <a:alpha val="100000"/>
                            </a:srgbClr>
                          </a:solidFill>
                          <a:latin typeface="Arial"/>
                          <a:cs typeface="Arial"/>
                        </a:rPr>
                        <a:t>87.96</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extLst>
                  <a:ext uri="{0D108BD9-81ED-4DB2-BD59-A6C34878D82A}">
                    <a16:rowId xmlns:a16="http://schemas.microsoft.com/office/drawing/2014/main" val="10011"/>
                  </a:ext>
                </a:extLst>
              </a:tr>
            </a:tbl>
          </a:graphicData>
        </a:graphic>
      </p:graphicFrame>
      <p:graphicFrame>
        <p:nvGraphicFramePr>
          <p:cNvPr id="7" name="Table 6">
            <a:extLst>
              <a:ext uri="{FF2B5EF4-FFF2-40B4-BE49-F238E27FC236}">
                <a16:creationId xmlns:a16="http://schemas.microsoft.com/office/drawing/2014/main" id="{B3F18912-8FCD-4DC3-917B-955CA35640CE}"/>
              </a:ext>
            </a:extLst>
          </p:cNvPr>
          <p:cNvGraphicFramePr>
            <a:graphicFrameLocks noGrp="1"/>
          </p:cNvGraphicFramePr>
          <p:nvPr>
            <p:extLst>
              <p:ext uri="{D42A27DB-BD31-4B8C-83A1-F6EECF244321}">
                <p14:modId xmlns:p14="http://schemas.microsoft.com/office/powerpoint/2010/main" val="2100299279"/>
              </p:ext>
            </p:extLst>
          </p:nvPr>
        </p:nvGraphicFramePr>
        <p:xfrm>
          <a:off x="1060027" y="4114800"/>
          <a:ext cx="2194560" cy="1508760"/>
        </p:xfrm>
        <a:graphic>
          <a:graphicData uri="http://schemas.openxmlformats.org/drawingml/2006/table">
            <a:tbl>
              <a:tblPr/>
              <a:tblGrid>
                <a:gridCol w="914400">
                  <a:extLst>
                    <a:ext uri="{9D8B030D-6E8A-4147-A177-3AD203B41FA5}">
                      <a16:colId xmlns:a16="http://schemas.microsoft.com/office/drawing/2014/main" val="20000"/>
                    </a:ext>
                  </a:extLst>
                </a:gridCol>
                <a:gridCol w="640080">
                  <a:extLst>
                    <a:ext uri="{9D8B030D-6E8A-4147-A177-3AD203B41FA5}">
                      <a16:colId xmlns:a16="http://schemas.microsoft.com/office/drawing/2014/main" val="20001"/>
                    </a:ext>
                  </a:extLst>
                </a:gridCol>
                <a:gridCol w="640080">
                  <a:extLst>
                    <a:ext uri="{9D8B030D-6E8A-4147-A177-3AD203B41FA5}">
                      <a16:colId xmlns:a16="http://schemas.microsoft.com/office/drawing/2014/main" val="20002"/>
                    </a:ext>
                  </a:extLst>
                </a:gridCol>
              </a:tblGrid>
              <a:tr h="228600">
                <a:tc gridSpan="3">
                  <a:txBody>
                    <a:bodyPr/>
                    <a:lstStyle/>
                    <a:p>
                      <a:pPr marL="0" marR="0" algn="ctr">
                        <a:spcBef>
                          <a:spcPts val="0"/>
                        </a:spcBef>
                        <a:spcAft>
                          <a:spcPts val="0"/>
                        </a:spcAft>
                        <a:buNone/>
                      </a:pPr>
                      <a:r>
                        <a:rPr sz="1000" b="1">
                          <a:solidFill>
                            <a:srgbClr val="FFFFFF">
                              <a:alpha val="100000"/>
                            </a:srgbClr>
                          </a:solidFill>
                          <a:latin typeface="Arial"/>
                          <a:cs typeface="Arial"/>
                        </a:rPr>
                        <a:t>Other countries with high incidence rates***</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hMerge="1">
                  <a:txBody>
                    <a:bodyPr/>
                    <a:lstStyle/>
                    <a:p>
                      <a:pPr marL="0" marR="0" algn="ctr">
                        <a:spcBef>
                          <a:spcPts val="0"/>
                        </a:spcBef>
                        <a:spcAft>
                          <a:spcPts val="0"/>
                        </a:spcAft>
                        <a:buNone/>
                      </a:pPr>
                      <a:r>
                        <a:rPr sz="1000" b="1">
                          <a:solidFill>
                            <a:srgbClr val="FFFFFF">
                              <a:alpha val="100000"/>
                            </a:srgbClr>
                          </a:solidFill>
                          <a:latin typeface="Arial"/>
                          <a:cs typeface="Arial"/>
                        </a:rPr>
                        <a:t>Other countries with high incidence rates***</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hMerge="1">
                  <a:txBody>
                    <a:bodyPr/>
                    <a:lstStyle/>
                    <a:p>
                      <a:pPr marL="0" marR="0" algn="ctr">
                        <a:spcBef>
                          <a:spcPts val="0"/>
                        </a:spcBef>
                        <a:spcAft>
                          <a:spcPts val="0"/>
                        </a:spcAft>
                        <a:buNone/>
                      </a:pPr>
                      <a:r>
                        <a:rPr sz="1000" b="1">
                          <a:solidFill>
                            <a:srgbClr val="FFFFFF">
                              <a:alpha val="100000"/>
                            </a:srgbClr>
                          </a:solidFill>
                          <a:latin typeface="Arial"/>
                          <a:cs typeface="Arial"/>
                        </a:rPr>
                        <a:t>Other countries with high incidence rates***</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extLst>
                  <a:ext uri="{0D108BD9-81ED-4DB2-BD59-A6C34878D82A}">
                    <a16:rowId xmlns:a16="http://schemas.microsoft.com/office/drawing/2014/main" val="10000"/>
                  </a:ext>
                </a:extLst>
              </a:tr>
              <a:tr h="228600">
                <a:tc>
                  <a:txBody>
                    <a:bodyPr/>
                    <a:lstStyle/>
                    <a:p>
                      <a:pPr marL="63500" marR="63500" algn="ctr">
                        <a:spcBef>
                          <a:spcPts val="200"/>
                        </a:spcBef>
                        <a:spcAft>
                          <a:spcPts val="200"/>
                        </a:spcAft>
                        <a:buNone/>
                      </a:pPr>
                      <a:r>
                        <a:rPr sz="1000" b="1">
                          <a:solidFill>
                            <a:srgbClr val="FFFFFF">
                              <a:alpha val="100000"/>
                            </a:srgbClr>
                          </a:solidFill>
                          <a:latin typeface="Arial"/>
                          <a:cs typeface="Arial"/>
                        </a:rPr>
                        <a:t>Country</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a:txBody>
                    <a:bodyPr/>
                    <a:lstStyle/>
                    <a:p>
                      <a:pPr marL="63500" marR="63500" algn="ctr">
                        <a:spcBef>
                          <a:spcPts val="200"/>
                        </a:spcBef>
                        <a:spcAft>
                          <a:spcPts val="200"/>
                        </a:spcAft>
                        <a:buNone/>
                      </a:pPr>
                      <a:r>
                        <a:rPr sz="1000" b="1">
                          <a:solidFill>
                            <a:srgbClr val="FFFFFF">
                              <a:alpha val="100000"/>
                            </a:srgbClr>
                          </a:solidFill>
                          <a:latin typeface="Arial"/>
                          <a:cs typeface="Arial"/>
                        </a:rPr>
                        <a:t>Cases</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tc>
                  <a:txBody>
                    <a:bodyPr/>
                    <a:lstStyle/>
                    <a:p>
                      <a:pPr marL="63500" marR="63500" algn="ctr">
                        <a:spcBef>
                          <a:spcPts val="200"/>
                        </a:spcBef>
                        <a:spcAft>
                          <a:spcPts val="200"/>
                        </a:spcAft>
                        <a:buNone/>
                      </a:pPr>
                      <a:r>
                        <a:rPr sz="1000" b="1">
                          <a:solidFill>
                            <a:srgbClr val="FFFFFF">
                              <a:alpha val="100000"/>
                            </a:srgbClr>
                          </a:solidFill>
                          <a:latin typeface="Arial"/>
                          <a:cs typeface="Arial"/>
                        </a:rPr>
                        <a:t>Rate</a:t>
                      </a:r>
                    </a:p>
                  </a:txBody>
                  <a:tcPr marL="0" marR="0" marT="0" marB="0" anchor="ctr">
                    <a:lnL w="12700" cap="flat" cmpd="sng" algn="ctr">
                      <a:solidFill>
                        <a:srgbClr val="000000">
                          <a:alpha val="100000"/>
                        </a:srgbClr>
                      </a:solidFill>
                      <a:prstDash val="solid"/>
                    </a:lnL>
                    <a:lnR w="12700" cap="flat" cmpd="sng" algn="ctr">
                      <a:solidFill>
                        <a:srgbClr val="000000">
                          <a:alpha val="100000"/>
                        </a:srgbClr>
                      </a:solidFill>
                      <a:prstDash val="solid"/>
                    </a:lnR>
                    <a:lnT w="12700" cap="flat" cmpd="sng" algn="ctr">
                      <a:solidFill>
                        <a:srgbClr val="000000">
                          <a:alpha val="100000"/>
                        </a:srgbClr>
                      </a:solidFill>
                      <a:prstDash val="solid"/>
                    </a:lnT>
                    <a:lnB w="12700" cap="flat" cmpd="sng" algn="ctr">
                      <a:solidFill>
                        <a:srgbClr val="000000">
                          <a:alpha val="100000"/>
                        </a:srgbClr>
                      </a:solidFill>
                      <a:prstDash val="solid"/>
                    </a:lnB>
                    <a:solidFill>
                      <a:srgbClr val="00557F">
                        <a:alpha val="100000"/>
                      </a:srgbClr>
                    </a:solidFill>
                  </a:tcPr>
                </a:tc>
                <a:extLst>
                  <a:ext uri="{0D108BD9-81ED-4DB2-BD59-A6C34878D82A}">
                    <a16:rowId xmlns:a16="http://schemas.microsoft.com/office/drawing/2014/main" val="10001"/>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Burundi</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000000"/>
                      </a:solidFill>
                      <a:prstDash val="solid"/>
                      <a:round/>
                      <a:headEnd type="none" w="med" len="med"/>
                      <a:tailEnd type="none" w="med" len="me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925</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000000"/>
                      </a:solidFill>
                      <a:prstDash val="solid"/>
                      <a:round/>
                      <a:headEnd type="none" w="med" len="med"/>
                      <a:tailEnd type="none" w="med" len="me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77.79</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000000"/>
                      </a:solidFill>
                      <a:prstDash val="solid"/>
                      <a:round/>
                      <a:headEnd type="none" w="med" len="med"/>
                      <a:tailEnd type="none" w="med" len="me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02"/>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Liberia</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280</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55.36</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extLst>
                  <a:ext uri="{0D108BD9-81ED-4DB2-BD59-A6C34878D82A}">
                    <a16:rowId xmlns:a16="http://schemas.microsoft.com/office/drawing/2014/main" val="10003"/>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Central African Republic</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249</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51.56</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04"/>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Côte d'Ivoire</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1283</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48.64</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FFFFFF">
                        <a:alpha val="100000"/>
                      </a:srgbClr>
                    </a:solidFill>
                  </a:tcPr>
                </a:tc>
                <a:extLst>
                  <a:ext uri="{0D108BD9-81ED-4DB2-BD59-A6C34878D82A}">
                    <a16:rowId xmlns:a16="http://schemas.microsoft.com/office/drawing/2014/main" val="10005"/>
                  </a:ext>
                </a:extLst>
              </a:tr>
              <a:tr h="182880">
                <a:tc>
                  <a:txBody>
                    <a:bodyPr/>
                    <a:lstStyle/>
                    <a:p>
                      <a:pPr marL="63500" marR="63500" algn="r">
                        <a:spcBef>
                          <a:spcPts val="200"/>
                        </a:spcBef>
                        <a:spcAft>
                          <a:spcPts val="200"/>
                        </a:spcAft>
                        <a:buNone/>
                      </a:pPr>
                      <a:r>
                        <a:rPr sz="800">
                          <a:solidFill>
                            <a:srgbClr val="111111">
                              <a:alpha val="100000"/>
                            </a:srgbClr>
                          </a:solidFill>
                          <a:latin typeface="Arial"/>
                          <a:cs typeface="Arial"/>
                        </a:rPr>
                        <a:t>Mali</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880</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tc>
                  <a:txBody>
                    <a:bodyPr/>
                    <a:lstStyle/>
                    <a:p>
                      <a:pPr marL="63500" marR="63500" algn="r">
                        <a:spcBef>
                          <a:spcPts val="200"/>
                        </a:spcBef>
                        <a:spcAft>
                          <a:spcPts val="200"/>
                        </a:spcAft>
                        <a:buNone/>
                      </a:pPr>
                      <a:r>
                        <a:rPr sz="800">
                          <a:solidFill>
                            <a:srgbClr val="111111">
                              <a:alpha val="100000"/>
                            </a:srgbClr>
                          </a:solidFill>
                          <a:latin typeface="Arial"/>
                          <a:cs typeface="Arial"/>
                        </a:rPr>
                        <a:t>43.46</a:t>
                      </a:r>
                    </a:p>
                  </a:txBody>
                  <a:tcPr marL="0" marR="0" marT="0" marB="0" anchor="ctr">
                    <a:lnL w="12700" cap="flat" cmpd="sng" algn="ctr">
                      <a:solidFill>
                        <a:srgbClr val="555555">
                          <a:alpha val="100000"/>
                        </a:srgbClr>
                      </a:solidFill>
                      <a:prstDash val="solid"/>
                    </a:lnL>
                    <a:lnR w="12700" cap="flat" cmpd="sng" algn="ctr">
                      <a:solidFill>
                        <a:srgbClr val="555555">
                          <a:alpha val="100000"/>
                        </a:srgbClr>
                      </a:solidFill>
                      <a:prstDash val="solid"/>
                    </a:lnR>
                    <a:lnT w="12700" cap="flat" cmpd="sng" algn="ctr">
                      <a:solidFill>
                        <a:srgbClr val="555555">
                          <a:alpha val="100000"/>
                        </a:srgbClr>
                      </a:solidFill>
                      <a:prstDash val="solid"/>
                    </a:lnT>
                    <a:lnB w="12700" cap="flat" cmpd="sng" algn="ctr">
                      <a:solidFill>
                        <a:srgbClr val="555555">
                          <a:alpha val="100000"/>
                        </a:srgbClr>
                      </a:solidFill>
                      <a:prstDash val="solid"/>
                    </a:lnB>
                    <a:solidFill>
                      <a:srgbClr val="EEEEEE">
                        <a:alpha val="100000"/>
                      </a:srgbClr>
                    </a:solidFill>
                  </a:tcPr>
                </a:tc>
                <a:extLst>
                  <a:ext uri="{0D108BD9-81ED-4DB2-BD59-A6C34878D82A}">
                    <a16:rowId xmlns:a16="http://schemas.microsoft.com/office/drawing/2014/main" val="10006"/>
                  </a:ext>
                </a:extLst>
              </a:tr>
            </a:tbl>
          </a:graphicData>
        </a:graphic>
      </p:graphicFrame>
      <p:sp>
        <p:nvSpPr>
          <p:cNvPr id="8" name="Text Placeholder 7">
            <a:extLst>
              <a:ext uri="{FF2B5EF4-FFF2-40B4-BE49-F238E27FC236}">
                <a16:creationId xmlns:a16="http://schemas.microsoft.com/office/drawing/2014/main" id="{45444537-6281-4F1A-8855-E88352B039A2}"/>
              </a:ext>
            </a:extLst>
          </p:cNvPr>
          <p:cNvSpPr txBox="1">
            <a:spLocks/>
          </p:cNvSpPr>
          <p:nvPr/>
        </p:nvSpPr>
        <p:spPr>
          <a:xfrm>
            <a:off x="799254" y="5904063"/>
            <a:ext cx="10752666" cy="547095"/>
          </a:xfrm>
          <a:prstGeom prst="rect">
            <a:avLst/>
          </a:prstGeom>
          <a:solidFill>
            <a:srgbClr val="FFFFFF">
              <a:alpha val="0"/>
            </a:srgb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000" dirty="0"/>
              <a:t>Notes: Based on data received 2021-09 and covering the period between 2020-08 and 2021-07 - Incidence: Number of cases / population* * 1,000,000 - * World population prospects, 2019 revision - ** Countries with the highest number of cases for the period - *** Countries with the highest incidence rates (excluding those already listed in the table above) - ****WHO classifies all suspected measles cases reported from India as measles clinically compatible if a specimen was not collected as per the algorithm for classification of suspected measles in the WHO VPD Surveillance Standards.  Thus, numbers might be different between what WHO reports and what India reports.</a:t>
            </a:r>
          </a:p>
        </p:txBody>
      </p:sp>
    </p:spTree>
    <p:extLst>
      <p:ext uri="{BB962C8B-B14F-4D97-AF65-F5344CB8AC3E}">
        <p14:creationId xmlns:p14="http://schemas.microsoft.com/office/powerpoint/2010/main" val="2064118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197</Words>
  <Application>Microsoft Office PowerPoint</Application>
  <PresentationFormat>Widescreen</PresentationFormat>
  <Paragraphs>55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Bravo, Ms. Pamela (WDC)</dc:creator>
  <cp:lastModifiedBy>Pacis, Ms. Carmelita Lucia (WDC)</cp:lastModifiedBy>
  <cp:revision>3</cp:revision>
  <dcterms:created xsi:type="dcterms:W3CDTF">2021-09-13T14:51:09Z</dcterms:created>
  <dcterms:modified xsi:type="dcterms:W3CDTF">2021-09-14T20:46:14Z</dcterms:modified>
</cp:coreProperties>
</file>