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6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9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-dfs-16\AD_FCH_IM\MESS\Reports\For%20graph%202021-36-%20MR%20Suspected%20and%20Pending%20cases%202016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-dfs-16\AD_FCH_IM\MESS\Reports\For%20graph%202021-36-%20MR%20Suspected%20and%20Pending%20cases%202016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-dfs-16\AD_FCH_IM\MESS\Reports\For%20graph%202021-36-%20MR%20Suspected%20and%20Pending%20cases%202016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 graph'!$B$2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('for graph'!$A$3:$A$5,'for graph'!$A$7,'for graph'!$A$9,'for graph'!$A$12,'for graph'!$A$14,'for graph'!$A$20)</c:f>
              <c:strCache>
                <c:ptCount val="8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CAR</c:v>
                </c:pt>
                <c:pt idx="4">
                  <c:v>COL</c:v>
                </c:pt>
                <c:pt idx="5">
                  <c:v>DOM</c:v>
                </c:pt>
                <c:pt idx="6">
                  <c:v>GTM</c:v>
                </c:pt>
                <c:pt idx="7">
                  <c:v>PER</c:v>
                </c:pt>
              </c:strCache>
              <c:extLst/>
            </c:strRef>
          </c:cat>
          <c:val>
            <c:numRef>
              <c:f>('for graph'!$B$3:$B$5,'for graph'!$B$7,'for graph'!$B$9,'for graph'!$B$12,'for graph'!$B$14,'for graph'!$B$20)</c:f>
              <c:numCache>
                <c:formatCode>0.0</c:formatCode>
                <c:ptCount val="8"/>
                <c:pt idx="0">
                  <c:v>0</c:v>
                </c:pt>
                <c:pt idx="1">
                  <c:v>1.6129032258064515</c:v>
                </c:pt>
                <c:pt idx="2">
                  <c:v>1.4570966001079331</c:v>
                </c:pt>
                <c:pt idx="3">
                  <c:v>0.5714285714285714</c:v>
                </c:pt>
                <c:pt idx="4">
                  <c:v>1.0869565217391304</c:v>
                </c:pt>
                <c:pt idx="5">
                  <c:v>0</c:v>
                </c:pt>
                <c:pt idx="6">
                  <c:v>0</c:v>
                </c:pt>
                <c:pt idx="7">
                  <c:v>0.60790273556231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A23-420D-B344-D6F00A81F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7048704"/>
        <c:axId val="877049952"/>
      </c:barChart>
      <c:catAx>
        <c:axId val="87704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049952"/>
        <c:crosses val="autoZero"/>
        <c:auto val="1"/>
        <c:lblAlgn val="ctr"/>
        <c:lblOffset val="100"/>
        <c:noMultiLvlLbl val="0"/>
      </c:catAx>
      <c:valAx>
        <c:axId val="877049952"/>
        <c:scaling>
          <c:orientation val="minMax"/>
          <c:max val="3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952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0487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553149606299214E-2"/>
          <c:y val="0.17271245634458673"/>
          <c:w val="0.8956745406824147"/>
          <c:h val="0.67105827138313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'for graph'!$D$2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'for graph'!$A$3:$A$25</c:f>
              <c:strCache>
                <c:ptCount val="23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CAN</c:v>
                </c:pt>
                <c:pt idx="4">
                  <c:v>CAR</c:v>
                </c:pt>
                <c:pt idx="5">
                  <c:v>CHL</c:v>
                </c:pt>
                <c:pt idx="6">
                  <c:v>COL</c:v>
                </c:pt>
                <c:pt idx="7">
                  <c:v>CRI</c:v>
                </c:pt>
                <c:pt idx="8">
                  <c:v>CUB</c:v>
                </c:pt>
                <c:pt idx="9">
                  <c:v>DOM</c:v>
                </c:pt>
                <c:pt idx="10">
                  <c:v>ECU</c:v>
                </c:pt>
                <c:pt idx="11">
                  <c:v>GTM</c:v>
                </c:pt>
                <c:pt idx="12">
                  <c:v>HND</c:v>
                </c:pt>
                <c:pt idx="13">
                  <c:v>HTI</c:v>
                </c:pt>
                <c:pt idx="14">
                  <c:v>MEX</c:v>
                </c:pt>
                <c:pt idx="15">
                  <c:v>NIC</c:v>
                </c:pt>
                <c:pt idx="16">
                  <c:v>PAN</c:v>
                </c:pt>
                <c:pt idx="17">
                  <c:v>PER</c:v>
                </c:pt>
                <c:pt idx="18">
                  <c:v>PRY</c:v>
                </c:pt>
                <c:pt idx="19">
                  <c:v>SLV</c:v>
                </c:pt>
                <c:pt idx="20">
                  <c:v>URY</c:v>
                </c:pt>
                <c:pt idx="21">
                  <c:v>USA</c:v>
                </c:pt>
                <c:pt idx="22">
                  <c:v>VEN</c:v>
                </c:pt>
              </c:strCache>
            </c:strRef>
          </c:cat>
          <c:val>
            <c:numRef>
              <c:f>'for graph'!$D$3:$D$25</c:f>
              <c:numCache>
                <c:formatCode>0.0</c:formatCode>
                <c:ptCount val="23"/>
                <c:pt idx="0">
                  <c:v>0.41966426858513189</c:v>
                </c:pt>
                <c:pt idx="1">
                  <c:v>0</c:v>
                </c:pt>
                <c:pt idx="2">
                  <c:v>3.8338327994213084</c:v>
                </c:pt>
                <c:pt idx="3">
                  <c:v>0</c:v>
                </c:pt>
                <c:pt idx="4">
                  <c:v>1.6172506738544474</c:v>
                </c:pt>
                <c:pt idx="5">
                  <c:v>0.12360939431396785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2.083333333333333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13.461538461538462</c:v>
                </c:pt>
                <c:pt idx="14">
                  <c:v>4.8412387299098389</c:v>
                </c:pt>
                <c:pt idx="15">
                  <c:v>0</c:v>
                </c:pt>
                <c:pt idx="16">
                  <c:v>0</c:v>
                </c:pt>
                <c:pt idx="17">
                  <c:v>2.3423423423423424</c:v>
                </c:pt>
                <c:pt idx="18">
                  <c:v>0.12755102040816327</c:v>
                </c:pt>
                <c:pt idx="19">
                  <c:v>0</c:v>
                </c:pt>
                <c:pt idx="20">
                  <c:v>4.225352112676056</c:v>
                </c:pt>
                <c:pt idx="21">
                  <c:v>0</c:v>
                </c:pt>
                <c:pt idx="22">
                  <c:v>1.3618677042801557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4-4E62-B83A-8A18CA90B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77048704"/>
        <c:axId val="877049952"/>
      </c:barChart>
      <c:catAx>
        <c:axId val="8770487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049952"/>
        <c:crosses val="autoZero"/>
        <c:auto val="1"/>
        <c:lblAlgn val="ctr"/>
        <c:lblOffset val="100"/>
        <c:tickLblSkip val="1"/>
        <c:noMultiLvlLbl val="0"/>
      </c:catAx>
      <c:valAx>
        <c:axId val="877049952"/>
        <c:scaling>
          <c:orientation val="minMax"/>
          <c:max val="3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952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0487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553149606299214E-2"/>
          <c:y val="0.17211136890951276"/>
          <c:w val="0.89540901137357831"/>
          <c:h val="0.672203080183422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'for graph'!$E$2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'for graph'!$A$3:$A$25</c:f>
              <c:strCache>
                <c:ptCount val="23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CAN</c:v>
                </c:pt>
                <c:pt idx="4">
                  <c:v>CAR</c:v>
                </c:pt>
                <c:pt idx="5">
                  <c:v>CHL</c:v>
                </c:pt>
                <c:pt idx="6">
                  <c:v>COL</c:v>
                </c:pt>
                <c:pt idx="7">
                  <c:v>CRI</c:v>
                </c:pt>
                <c:pt idx="8">
                  <c:v>CUB</c:v>
                </c:pt>
                <c:pt idx="9">
                  <c:v>DOM</c:v>
                </c:pt>
                <c:pt idx="10">
                  <c:v>ECU</c:v>
                </c:pt>
                <c:pt idx="11">
                  <c:v>GTM</c:v>
                </c:pt>
                <c:pt idx="12">
                  <c:v>HND</c:v>
                </c:pt>
                <c:pt idx="13">
                  <c:v>HTI</c:v>
                </c:pt>
                <c:pt idx="14">
                  <c:v>MEX</c:v>
                </c:pt>
                <c:pt idx="15">
                  <c:v>NIC</c:v>
                </c:pt>
                <c:pt idx="16">
                  <c:v>PAN</c:v>
                </c:pt>
                <c:pt idx="17">
                  <c:v>PER</c:v>
                </c:pt>
                <c:pt idx="18">
                  <c:v>PRY</c:v>
                </c:pt>
                <c:pt idx="19">
                  <c:v>SLV</c:v>
                </c:pt>
                <c:pt idx="20">
                  <c:v>URY</c:v>
                </c:pt>
                <c:pt idx="21">
                  <c:v>USA</c:v>
                </c:pt>
                <c:pt idx="22">
                  <c:v>VEN</c:v>
                </c:pt>
              </c:strCache>
            </c:strRef>
          </c:cat>
          <c:val>
            <c:numRef>
              <c:f>'for graph'!$E$3:$E$25</c:f>
              <c:numCache>
                <c:formatCode>0.0</c:formatCode>
                <c:ptCount val="23"/>
                <c:pt idx="0">
                  <c:v>0.5988023952095809</c:v>
                </c:pt>
                <c:pt idx="1">
                  <c:v>0</c:v>
                </c:pt>
                <c:pt idx="2">
                  <c:v>2.9357692749626567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2.1276595744680851</c:v>
                </c:pt>
                <c:pt idx="10">
                  <c:v>3.5087719298245612</c:v>
                </c:pt>
                <c:pt idx="11">
                  <c:v>0</c:v>
                </c:pt>
                <c:pt idx="12">
                  <c:v>0</c:v>
                </c:pt>
                <c:pt idx="13">
                  <c:v>12.676056338028168</c:v>
                </c:pt>
                <c:pt idx="14">
                  <c:v>6.0702875399361016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9.0909090909090917</c:v>
                </c:pt>
                <c:pt idx="21">
                  <c:v>0</c:v>
                </c:pt>
                <c:pt idx="22">
                  <c:v>0.32017075773745995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9-42AF-92AA-3AD4B9308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77048704"/>
        <c:axId val="877049952"/>
      </c:barChart>
      <c:catAx>
        <c:axId val="8770487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049952"/>
        <c:crosses val="autoZero"/>
        <c:auto val="1"/>
        <c:lblAlgn val="ctr"/>
        <c:lblOffset val="100"/>
        <c:tickLblSkip val="1"/>
        <c:noMultiLvlLbl val="0"/>
      </c:catAx>
      <c:valAx>
        <c:axId val="877049952"/>
        <c:scaling>
          <c:orientation val="minMax"/>
          <c:max val="3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952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0487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13648293963254E-2"/>
          <c:y val="0.15675370811206737"/>
          <c:w val="0.90286351706036749"/>
          <c:h val="0.722173881490620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'for graph'!$C$2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('for graph'!$A$3:$A$5,'for graph'!$A$12:$A$16,'for graph'!$A$20)</c:f>
              <c:strCache>
                <c:ptCount val="9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DOM</c:v>
                </c:pt>
                <c:pt idx="4">
                  <c:v>ECU</c:v>
                </c:pt>
                <c:pt idx="5">
                  <c:v>GTM</c:v>
                </c:pt>
                <c:pt idx="6">
                  <c:v>HND</c:v>
                </c:pt>
                <c:pt idx="7">
                  <c:v>HTI</c:v>
                </c:pt>
                <c:pt idx="8">
                  <c:v>PER</c:v>
                </c:pt>
              </c:strCache>
              <c:extLst/>
            </c:strRef>
          </c:cat>
          <c:val>
            <c:numRef>
              <c:f>('for graph'!$C$3:$C$5,'for graph'!$C$12:$C$16,'for graph'!$C$20)</c:f>
              <c:numCache>
                <c:formatCode>0.0</c:formatCode>
                <c:ptCount val="9"/>
                <c:pt idx="0">
                  <c:v>0</c:v>
                </c:pt>
                <c:pt idx="1">
                  <c:v>1.1904761904761905</c:v>
                </c:pt>
                <c:pt idx="2">
                  <c:v>4.1023378914865463</c:v>
                </c:pt>
                <c:pt idx="3">
                  <c:v>0</c:v>
                </c:pt>
                <c:pt idx="4">
                  <c:v>8.1553398058252426</c:v>
                </c:pt>
                <c:pt idx="5">
                  <c:v>0</c:v>
                </c:pt>
                <c:pt idx="6">
                  <c:v>0</c:v>
                </c:pt>
                <c:pt idx="7">
                  <c:v>25.352112676056336</c:v>
                </c:pt>
                <c:pt idx="8">
                  <c:v>8.4175084175084167E-2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77-42E2-9BD6-FFA4CDFA1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7048704"/>
        <c:axId val="877049952"/>
      </c:barChart>
      <c:catAx>
        <c:axId val="87704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049952"/>
        <c:crosses val="autoZero"/>
        <c:auto val="1"/>
        <c:lblAlgn val="ctr"/>
        <c:lblOffset val="100"/>
        <c:noMultiLvlLbl val="0"/>
      </c:catAx>
      <c:valAx>
        <c:axId val="877049952"/>
        <c:scaling>
          <c:orientation val="minMax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952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04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7067-AB63-435D-8359-219A27374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10F7B-04DB-4DA8-A40D-57094A8A9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4424-3EA2-45B0-BE87-55E5EEF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5B4BE-8FB9-4A58-8C39-6E772976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2CD27-85BF-4E57-A9C8-505F5063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9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8C8F-E709-40C7-8DA2-44D58BB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D5B3C-CCC3-426C-8D58-C97484E7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263A9-BC38-4605-81E8-F7D34007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D4FB-44C2-4257-8F8C-F5590AEF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ACF1-DE52-46D3-BE83-84F00F6A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F0D8-F923-469F-831F-2EE65370B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842AC-692F-43F3-B46B-963EED49E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FFB2-C2B2-4D4E-97A5-AC6BFB44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0D42-2C56-4F88-8DD5-5119A575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16719-FA42-4903-A230-8F93ADEF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39D0-A4B1-4862-8B44-35ACF450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4DCA9-DD90-49C7-8A73-DCD63FC8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E6A5D-C067-4155-B0A3-7B5A765F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3B5B5-58D0-4B9C-B74B-8E1328A1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3FEF-9EE4-4266-8F10-455F482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F24F-1AEE-4438-84D2-EC33EBF6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BB13-A73D-43E8-9E12-68E439A07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DBAF-F3B3-4982-BA4C-E1E47B97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532D-29F8-444D-AE2B-71B00019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0FED-FE3F-47EF-B1F6-551D815E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B7D9-AF92-4327-AE69-E229B1EB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25144-8917-44A8-BD38-89E938D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4E30B-EE11-46C8-85FB-6F7B6884F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2B1E9-5BA3-4D14-9E9D-45AFC657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89C50-F332-4CBB-9564-E78B82B0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7E83B-D507-4377-BB04-2B8E573E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9249-A2A1-42ED-BF67-C4AB236A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A1942-4DAE-4502-B38A-1D4A4083C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02275-9EE9-48EC-8240-2B69E4DA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6B5C8-2FB7-4915-A484-3F825A7D8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C1D4B-07B3-4E5C-A3F3-7999A94F9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AB17E-7CD8-4072-AB14-281A4EC6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BCBF5-48F8-4292-BB75-94AA0C19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A1A10-E3EB-458F-BFA5-6B9592E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7FA9-D630-424A-8E04-2B7FF64B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69BED-2B70-4DF6-AC66-DBE7913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6AD20-59D3-4A1B-A2B6-BA94A373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2C79E-8B85-49BF-8B52-7C1164A6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86F7E-D67C-426D-9D2B-19DEB4F7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CC1FD-2DE9-4BE6-819A-2C9DD3A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8F92F-6BE6-441B-BD7D-0F7AEB50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0664-40BB-4D13-8130-124428D8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17E9-2603-4505-A8B9-6DA7F9C1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BB68-1AD7-4C08-8785-BD9C48DC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9BF6B-0A52-40C7-A69A-A96E8F47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02E92-669A-4478-AFA6-694EC9BD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44522-27DE-463A-8BBE-1A8F792F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4650-6B0D-4B54-890C-10387DC1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22468-7231-4910-A596-3A9300CDE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BC914-3405-48F5-A1E4-9810D9F3F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A223-2B80-470A-B431-B6962513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E4CF6-6AF1-4A02-8C47-F7782B52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89D6A-E315-482B-B8D5-5144C92C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079A3-E2BC-4E49-818B-F0EF279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0D009-E830-4385-9920-C036A9329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C80F9-B88F-40EF-B212-ED415E069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E6A2A-D3B9-4D9F-AD5F-3BBC39C163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C3481-996E-4E8D-AC3B-95111A4E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709D9-A6FB-4C08-AAC9-CC267DD9E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0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BF31D4D9-8C07-4D42-BD9C-052E166279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983270"/>
              </p:ext>
            </p:extLst>
          </p:nvPr>
        </p:nvGraphicFramePr>
        <p:xfrm>
          <a:off x="6765692" y="3577836"/>
          <a:ext cx="4572000" cy="272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0DD5AF9E-34F6-4531-8BB4-1CA6A698F9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15240"/>
              </p:ext>
            </p:extLst>
          </p:nvPr>
        </p:nvGraphicFramePr>
        <p:xfrm>
          <a:off x="6670229" y="994642"/>
          <a:ext cx="4572000" cy="272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F4B0FC25-0F80-49AB-886A-97F3AEC3FD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062963"/>
              </p:ext>
            </p:extLst>
          </p:nvPr>
        </p:nvGraphicFramePr>
        <p:xfrm>
          <a:off x="949773" y="979863"/>
          <a:ext cx="457200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47BC163D-F56D-4B16-9AA5-5E4D141D87B5}"/>
              </a:ext>
            </a:extLst>
          </p:cNvPr>
          <p:cNvSpPr txBox="1"/>
          <p:nvPr/>
        </p:nvSpPr>
        <p:spPr>
          <a:xfrm rot="16200000">
            <a:off x="541006" y="4817873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Proportion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72F96CBB-F9C9-4DA0-97CF-D9E24C5E89AF}"/>
              </a:ext>
            </a:extLst>
          </p:cNvPr>
          <p:cNvSpPr txBox="1"/>
          <p:nvPr/>
        </p:nvSpPr>
        <p:spPr>
          <a:xfrm>
            <a:off x="1689073" y="1548920"/>
            <a:ext cx="1929615" cy="4463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N=25,399 MR suspected cases</a:t>
            </a:r>
          </a:p>
          <a:p>
            <a:r>
              <a:rPr lang="en-US" sz="1100" dirty="0"/>
              <a:t>N=</a:t>
            </a:r>
            <a:r>
              <a:rPr lang="en-US" dirty="0"/>
              <a:t>696 MR pending cases</a:t>
            </a:r>
            <a:endParaRPr lang="en-US" sz="11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85F7C16-07C5-4F98-B469-100B350FF44E}"/>
              </a:ext>
            </a:extLst>
          </p:cNvPr>
          <p:cNvSpPr txBox="1"/>
          <p:nvPr/>
        </p:nvSpPr>
        <p:spPr>
          <a:xfrm>
            <a:off x="1689073" y="4241424"/>
            <a:ext cx="1845307" cy="4681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N=41,604 MR suspected cases</a:t>
            </a:r>
          </a:p>
          <a:p>
            <a:r>
              <a:rPr lang="en-US" sz="1100" dirty="0"/>
              <a:t>N=619 MR pending cases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824B4BB7-1825-4061-B703-EF3D019E3B59}"/>
              </a:ext>
            </a:extLst>
          </p:cNvPr>
          <p:cNvSpPr txBox="1"/>
          <p:nvPr/>
        </p:nvSpPr>
        <p:spPr>
          <a:xfrm>
            <a:off x="7642310" y="4275394"/>
            <a:ext cx="2016152" cy="4357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N=13,285 MR suspected cases</a:t>
            </a:r>
          </a:p>
          <a:p>
            <a:r>
              <a:rPr lang="en-US" sz="1100" dirty="0"/>
              <a:t>N=47 MR pending cases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450657-91BF-4063-A3F1-C90C1FCCEA19}"/>
              </a:ext>
            </a:extLst>
          </p:cNvPr>
          <p:cNvSpPr txBox="1"/>
          <p:nvPr/>
        </p:nvSpPr>
        <p:spPr>
          <a:xfrm rot="16200000">
            <a:off x="541006" y="2131136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Proportion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CC67B9-2612-4238-B6C0-6B7F7EEC5D6E}"/>
              </a:ext>
            </a:extLst>
          </p:cNvPr>
          <p:cNvSpPr txBox="1"/>
          <p:nvPr/>
        </p:nvSpPr>
        <p:spPr>
          <a:xfrm rot="16200000">
            <a:off x="6223054" y="2131136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Proportion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83DAEF4C-DDCF-4F8F-B252-1BC2D4F843E3}"/>
              </a:ext>
            </a:extLst>
          </p:cNvPr>
          <p:cNvSpPr txBox="1"/>
          <p:nvPr/>
        </p:nvSpPr>
        <p:spPr>
          <a:xfrm>
            <a:off x="7642310" y="1548920"/>
            <a:ext cx="1970757" cy="4463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N=90,980 MR suspected cases</a:t>
            </a:r>
          </a:p>
          <a:p>
            <a:r>
              <a:rPr lang="en-US" sz="1100" dirty="0"/>
              <a:t>N=2,936 MR pending cases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2B1509-FE15-4BA2-BC46-2FC65A4A3206}"/>
              </a:ext>
            </a:extLst>
          </p:cNvPr>
          <p:cNvSpPr txBox="1"/>
          <p:nvPr/>
        </p:nvSpPr>
        <p:spPr>
          <a:xfrm>
            <a:off x="551432" y="55841"/>
            <a:ext cx="108157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Proportion of measles-rubella (MR) pending final classification</a:t>
            </a:r>
          </a:p>
          <a:p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Latin America and the Caribbean, 2017-2020*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1853EA-F13C-45D6-8B42-4066AAFA78DB}"/>
              </a:ext>
            </a:extLst>
          </p:cNvPr>
          <p:cNvSpPr/>
          <p:nvPr/>
        </p:nvSpPr>
        <p:spPr>
          <a:xfrm>
            <a:off x="243017" y="6489580"/>
            <a:ext cx="42227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000" i="1" dirty="0">
                <a:latin typeface="Calibri"/>
              </a:rPr>
              <a:t>Source</a:t>
            </a:r>
            <a:r>
              <a:rPr lang="en-US" altLang="en-US" sz="1000" dirty="0">
                <a:latin typeface="Calibri"/>
              </a:rPr>
              <a:t>: ISIS and country reports |  </a:t>
            </a:r>
            <a:r>
              <a:rPr lang="en-US" sz="1000" dirty="0">
                <a:latin typeface="Calibri"/>
              </a:rPr>
              <a:t>*Data as of epidemiological week 37, 2021.</a:t>
            </a:r>
            <a:endParaRPr lang="es-ES" sz="1000" dirty="0">
              <a:latin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4649F2-841D-4286-BA21-7CC785DF1F6A}"/>
              </a:ext>
            </a:extLst>
          </p:cNvPr>
          <p:cNvSpPr txBox="1"/>
          <p:nvPr/>
        </p:nvSpPr>
        <p:spPr>
          <a:xfrm rot="16200000">
            <a:off x="6223055" y="4817873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Proportion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8318B5B5-C705-4B3F-8883-139A5B4D28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323152"/>
              </p:ext>
            </p:extLst>
          </p:nvPr>
        </p:nvGraphicFramePr>
        <p:xfrm>
          <a:off x="1051132" y="3568038"/>
          <a:ext cx="4572000" cy="273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054776B-9912-4AFC-BFD5-66382D2E31AF}"/>
              </a:ext>
            </a:extLst>
          </p:cNvPr>
          <p:cNvSpPr txBox="1"/>
          <p:nvPr/>
        </p:nvSpPr>
        <p:spPr>
          <a:xfrm>
            <a:off x="5251620" y="6458802"/>
            <a:ext cx="674678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Note: The proportion of pending cases is related to the number of suspected cases reported by country and year. </a:t>
            </a:r>
          </a:p>
        </p:txBody>
      </p:sp>
    </p:spTree>
    <p:extLst>
      <p:ext uri="{BB962C8B-B14F-4D97-AF65-F5344CB8AC3E}">
        <p14:creationId xmlns:p14="http://schemas.microsoft.com/office/powerpoint/2010/main" val="3792869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48A631-0E70-4882-A315-92A2DC866B9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AA5752-F12F-4637-A528-10FA9BD73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726739-3F6D-41AA-A230-99DBC7F1F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111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25</cp:revision>
  <dcterms:created xsi:type="dcterms:W3CDTF">2021-01-12T23:20:27Z</dcterms:created>
  <dcterms:modified xsi:type="dcterms:W3CDTF">2021-09-25T06:17:40Z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